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55"/>
  </p:notesMasterIdLst>
  <p:sldIdLst>
    <p:sldId id="256" r:id="rId5"/>
    <p:sldId id="285" r:id="rId6"/>
    <p:sldId id="303" r:id="rId7"/>
    <p:sldId id="304" r:id="rId8"/>
    <p:sldId id="305" r:id="rId9"/>
    <p:sldId id="306" r:id="rId10"/>
    <p:sldId id="307" r:id="rId11"/>
    <p:sldId id="309" r:id="rId12"/>
    <p:sldId id="311" r:id="rId13"/>
    <p:sldId id="314" r:id="rId14"/>
    <p:sldId id="312" r:id="rId15"/>
    <p:sldId id="349" r:id="rId16"/>
    <p:sldId id="318" r:id="rId17"/>
    <p:sldId id="315" r:id="rId18"/>
    <p:sldId id="308" r:id="rId19"/>
    <p:sldId id="316" r:id="rId20"/>
    <p:sldId id="350" r:id="rId21"/>
    <p:sldId id="319" r:id="rId22"/>
    <p:sldId id="352" r:id="rId23"/>
    <p:sldId id="321" r:id="rId24"/>
    <p:sldId id="320" r:id="rId25"/>
    <p:sldId id="325" r:id="rId26"/>
    <p:sldId id="324" r:id="rId27"/>
    <p:sldId id="326" r:id="rId28"/>
    <p:sldId id="323" r:id="rId29"/>
    <p:sldId id="317" r:id="rId30"/>
    <p:sldId id="329" r:id="rId31"/>
    <p:sldId id="354" r:id="rId32"/>
    <p:sldId id="355" r:id="rId33"/>
    <p:sldId id="333" r:id="rId34"/>
    <p:sldId id="331" r:id="rId35"/>
    <p:sldId id="330" r:id="rId36"/>
    <p:sldId id="334" r:id="rId37"/>
    <p:sldId id="356" r:id="rId38"/>
    <p:sldId id="335" r:id="rId39"/>
    <p:sldId id="339" r:id="rId40"/>
    <p:sldId id="328" r:id="rId41"/>
    <p:sldId id="336" r:id="rId42"/>
    <p:sldId id="337" r:id="rId43"/>
    <p:sldId id="340" r:id="rId44"/>
    <p:sldId id="341" r:id="rId45"/>
    <p:sldId id="357" r:id="rId46"/>
    <p:sldId id="358" r:id="rId47"/>
    <p:sldId id="338" r:id="rId48"/>
    <p:sldId id="345" r:id="rId49"/>
    <p:sldId id="359" r:id="rId50"/>
    <p:sldId id="360" r:id="rId51"/>
    <p:sldId id="342" r:id="rId52"/>
    <p:sldId id="343" r:id="rId53"/>
    <p:sldId id="346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0" autoAdjust="0"/>
    <p:restoredTop sz="82394" autoAdjust="0"/>
  </p:normalViewPr>
  <p:slideViewPr>
    <p:cSldViewPr snapToGrid="0" snapToObjects="1">
      <p:cViewPr varScale="1">
        <p:scale>
          <a:sx n="95" d="100"/>
          <a:sy n="95" d="100"/>
        </p:scale>
        <p:origin x="18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4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4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98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7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41A4540C-8BD2-4C4F-8E45-CB290CB5D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91FAE92-8DF9-41E8-8CD8-0994B9F0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29184"/>
              </p:ext>
            </p:extLst>
          </p:nvPr>
        </p:nvGraphicFramePr>
        <p:xfrm>
          <a:off x="612775" y="1600200"/>
          <a:ext cx="8153400" cy="4814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0350">
                <a:tc>
                  <a:txBody>
                    <a:bodyPr/>
                    <a:lstStyle/>
                    <a:p>
                      <a:r>
                        <a:rPr lang="en-US" sz="1800" dirty="0"/>
                        <a:t>Even at 18, I need a co-signer for a credit card.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r>
                        <a:rPr lang="en-US" sz="1800" dirty="0"/>
                        <a:t>Credit scores don’t include monthly payment of utility</a:t>
                      </a:r>
                      <a:r>
                        <a:rPr lang="en-US" sz="1800" baseline="0" dirty="0"/>
                        <a:t> bills or rent.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524">
                <a:tc>
                  <a:txBody>
                    <a:bodyPr/>
                    <a:lstStyle/>
                    <a:p>
                      <a:r>
                        <a:rPr lang="en-US" sz="1800" dirty="0"/>
                        <a:t>All contracts</a:t>
                      </a:r>
                      <a:r>
                        <a:rPr lang="en-US" sz="1800" baseline="0" dirty="0"/>
                        <a:t> have to be in writing.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r>
                        <a:rPr lang="en-US" sz="1800" dirty="0"/>
                        <a:t>As a form of identity</a:t>
                      </a:r>
                      <a:r>
                        <a:rPr lang="en-US" sz="1800" baseline="0" dirty="0"/>
                        <a:t>, I should carry my social security card with me.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r>
                        <a:rPr lang="en-US" sz="1800" dirty="0"/>
                        <a:t>Checking free credit reports isn’t a productive way to see if my identity</a:t>
                      </a:r>
                      <a:r>
                        <a:rPr lang="en-US" sz="1800" baseline="0" dirty="0"/>
                        <a:t> has been stolen.</a:t>
                      </a:r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287" y="51054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16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219" y="2824631"/>
            <a:ext cx="46053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0719" y="1684963"/>
            <a:ext cx="5454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exactly is credit?</a:t>
            </a:r>
          </a:p>
        </p:txBody>
      </p:sp>
    </p:spTree>
    <p:extLst>
      <p:ext uri="{BB962C8B-B14F-4D97-AF65-F5344CB8AC3E}">
        <p14:creationId xmlns:p14="http://schemas.microsoft.com/office/powerpoint/2010/main" val="135147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024009" y="3752165"/>
            <a:ext cx="49059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Buying goods or services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Paying for them later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456" y="1728265"/>
            <a:ext cx="3224372" cy="2232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02076" y="1880171"/>
            <a:ext cx="121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It’s…</a:t>
            </a:r>
          </a:p>
        </p:txBody>
      </p:sp>
    </p:spTree>
    <p:extLst>
      <p:ext uri="{BB962C8B-B14F-4D97-AF65-F5344CB8AC3E}">
        <p14:creationId xmlns:p14="http://schemas.microsoft.com/office/powerpoint/2010/main" val="19662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5641" y="2044557"/>
            <a:ext cx="72124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How do I get a credit card and how do I use it?</a:t>
            </a:r>
          </a:p>
        </p:txBody>
      </p:sp>
      <p:pic>
        <p:nvPicPr>
          <p:cNvPr id="10" name="Picture 6" descr="C:\Users\bev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26" y="3211343"/>
            <a:ext cx="4419600" cy="235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674687" y="1600200"/>
            <a:ext cx="678351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Will be offers in the mail and at stores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Understand the offer before signing up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Shop for the best interest rate and terms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657579"/>
            <a:ext cx="1826851" cy="86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bev\Desktop\off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829" y="2309808"/>
            <a:ext cx="1761641" cy="117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images (2)approv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60" y="4418842"/>
            <a:ext cx="19812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441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6031" y="1600200"/>
            <a:ext cx="59857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Limit your number of credit cards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charge more than you can handle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make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bev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20" y="2303948"/>
            <a:ext cx="2037628" cy="135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debt imag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36" y="3569538"/>
            <a:ext cx="23050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9142" y="4037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06258" y="497484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make monthly minimum payments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145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125186" y="1708549"/>
            <a:ext cx="54571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happens if I get behind on my payments or stop paying on my credit cards?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616" y="3511193"/>
            <a:ext cx="22098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5" y="3511193"/>
            <a:ext cx="22098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38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382040" y="1769408"/>
            <a:ext cx="43254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Pay continual interest on what you still owe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Pay late fees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Have difficulty in getting more credit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Turn charges over to debt collector</a:t>
            </a:r>
          </a:p>
        </p:txBody>
      </p:sp>
      <p:pic>
        <p:nvPicPr>
          <p:cNvPr id="7" name="Picture 5" descr="C:\Users\bev\Desktop\late fe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5738">
            <a:off x="6004017" y="2037480"/>
            <a:ext cx="2586776" cy="163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bev\Desktop\debt collect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0" y="3741636"/>
            <a:ext cx="1942784" cy="129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4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086350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6621" y="5065160"/>
            <a:ext cx="4858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What is a credit score?</a:t>
            </a:r>
          </a:p>
        </p:txBody>
      </p:sp>
    </p:spTree>
    <p:extLst>
      <p:ext uri="{BB962C8B-B14F-4D97-AF65-F5344CB8AC3E}">
        <p14:creationId xmlns:p14="http://schemas.microsoft.com/office/powerpoint/2010/main" val="1001161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612775" y="1600201"/>
            <a:ext cx="62606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Predetermined number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Summary of what you owe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bev\Desktop\number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29" y="2493525"/>
            <a:ext cx="3159958" cy="196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799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612775" y="1600201"/>
            <a:ext cx="67421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History of your payments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                    High score = good credit</a:t>
            </a:r>
            <a:endParaRPr lang="en-US" sz="2800" dirty="0"/>
          </a:p>
        </p:txBody>
      </p:sp>
      <p:pic>
        <p:nvPicPr>
          <p:cNvPr id="10" name="Picture 2" descr="C:\Users\bev\Desktop\my credi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80" y="4189376"/>
            <a:ext cx="2859691" cy="152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bev\Desktop\payment histo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862" y="1969069"/>
            <a:ext cx="2823681" cy="187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33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895600"/>
            <a:ext cx="35814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86237" y="1674688"/>
            <a:ext cx="63905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How can I find out what my credit score is?</a:t>
            </a:r>
          </a:p>
        </p:txBody>
      </p:sp>
    </p:spTree>
    <p:extLst>
      <p:ext uri="{BB962C8B-B14F-4D97-AF65-F5344CB8AC3E}">
        <p14:creationId xmlns:p14="http://schemas.microsoft.com/office/powerpoint/2010/main" val="4068569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719191" y="1600200"/>
            <a:ext cx="61388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Three major credit agencies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AnnualCreditReport.com</a:t>
            </a:r>
          </a:p>
        </p:txBody>
      </p:sp>
      <p:pic>
        <p:nvPicPr>
          <p:cNvPr id="8" name="Picture 6" descr="C:\Users\bev\Desktop\equifa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263" y="2390293"/>
            <a:ext cx="40322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:\Users\bev\Desktop\experia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19450"/>
            <a:ext cx="3567113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C:\Users\bev\Desktop\transunion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4021654"/>
            <a:ext cx="40195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312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87" y="3132137"/>
            <a:ext cx="2514600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29493" y="2116476"/>
            <a:ext cx="5198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Can I improve a bad credit score?</a:t>
            </a:r>
          </a:p>
        </p:txBody>
      </p:sp>
    </p:spTree>
    <p:extLst>
      <p:ext uri="{BB962C8B-B14F-4D97-AF65-F5344CB8AC3E}">
        <p14:creationId xmlns:p14="http://schemas.microsoft.com/office/powerpoint/2010/main" val="465191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362894" y="1497459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13017" y="1724969"/>
            <a:ext cx="51285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Yes, but it won’t happen overnight...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Pay your bills on time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bev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9342">
            <a:off x="3927908" y="3973368"/>
            <a:ext cx="1916108" cy="195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55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362894" y="1497459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13017" y="1724969"/>
            <a:ext cx="51285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Pay off debt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Acquire no new debt</a:t>
            </a:r>
          </a:p>
        </p:txBody>
      </p:sp>
      <p:pic>
        <p:nvPicPr>
          <p:cNvPr id="8" name="Picture 2" descr="C:\Users\bev\Desktop\deb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4391">
            <a:off x="4905549" y="2282853"/>
            <a:ext cx="2242863" cy="157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bev\Desktop\no new deb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28" y="5264399"/>
            <a:ext cx="1184739" cy="112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434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371582" y="1831805"/>
            <a:ext cx="54778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Get a steady income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Picture 5" descr="C:\Users\bev\Desktop\job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7120">
            <a:off x="5509759" y="2713058"/>
            <a:ext cx="2015341" cy="150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C:\Users\bev\Desktop\wall street job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80" y="3467838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320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48968" y="1831805"/>
            <a:ext cx="61265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Stick to a monthly budget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            Live within your means</a:t>
            </a:r>
          </a:p>
        </p:txBody>
      </p:sp>
      <p:pic>
        <p:nvPicPr>
          <p:cNvPr id="8" name="Picture 2" descr="C:\Users\bev\Desktop\budget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24" y="2513962"/>
            <a:ext cx="1696127" cy="112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bev\Desktop\pig ja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281" y="3950937"/>
            <a:ext cx="1455506" cy="237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12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964" y="1905000"/>
            <a:ext cx="357822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21036" y="4880226"/>
            <a:ext cx="3533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What is a contract?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361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15784" y="1736333"/>
            <a:ext cx="619075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legally binding agreement between two or more people that benefits all of them in some way</a:t>
            </a:r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60" y="3714536"/>
            <a:ext cx="60198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218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32100"/>
            <a:ext cx="3925888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9986" y="1891207"/>
            <a:ext cx="605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Does a contract have to be in writing?</a:t>
            </a:r>
          </a:p>
        </p:txBody>
      </p:sp>
    </p:spTree>
    <p:extLst>
      <p:ext uri="{BB962C8B-B14F-4D97-AF65-F5344CB8AC3E}">
        <p14:creationId xmlns:p14="http://schemas.microsoft.com/office/powerpoint/2010/main" val="966911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5" y="5137935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428107" y="1880170"/>
            <a:ext cx="68836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Oral contracts exist also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Written contracts are easier to enforce</a:t>
            </a:r>
          </a:p>
        </p:txBody>
      </p:sp>
      <p:pic>
        <p:nvPicPr>
          <p:cNvPr id="7" name="Picture 5" descr="C:\Users\bev\Desktop\agre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6141">
            <a:off x="5487233" y="314037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372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2020888"/>
            <a:ext cx="3962400" cy="27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1110" y="5192474"/>
            <a:ext cx="7540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Can I be in trouble if I break a contract?</a:t>
            </a:r>
          </a:p>
        </p:txBody>
      </p:sp>
    </p:spTree>
    <p:extLst>
      <p:ext uri="{BB962C8B-B14F-4D97-AF65-F5344CB8AC3E}">
        <p14:creationId xmlns:p14="http://schemas.microsoft.com/office/powerpoint/2010/main" val="960786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612774" y="1724970"/>
            <a:ext cx="617844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Yes...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Could be sued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Have to appear in court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Pay the judgment against you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14525"/>
            <a:ext cx="30765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760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15784" y="1971942"/>
            <a:ext cx="6190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 I am ready to sign.  What should I do?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84" y="2845941"/>
            <a:ext cx="2777447" cy="2461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054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46607" y="1792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399" y="1674688"/>
            <a:ext cx="66473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Read everything (fine print included)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Understand every detail (ask questions)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Change terms if you don’t agree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104" y="4071973"/>
            <a:ext cx="1445891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glass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86" y="2248596"/>
            <a:ext cx="221615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678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46607" y="1792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399" y="1674688"/>
            <a:ext cx="66473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8643" y="1792839"/>
            <a:ext cx="68631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Cross out or fill in all blank spaces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Get a signed copy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Users\bev\Desktop\copi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0361">
            <a:off x="4086226" y="2895804"/>
            <a:ext cx="12033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305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46607" y="1792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399" y="1674688"/>
            <a:ext cx="66473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821" y="1792839"/>
            <a:ext cx="61593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433023" y="3182793"/>
            <a:ext cx="39660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be pressured to sign</a:t>
            </a:r>
          </a:p>
        </p:txBody>
      </p:sp>
      <p:pic>
        <p:nvPicPr>
          <p:cNvPr id="12" name="Picture 8" descr="C:\Users\bev\Desktop\just a moment plea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09" y="4470495"/>
            <a:ext cx="20574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365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5438" y="1832928"/>
            <a:ext cx="65189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As a consumer, am I protected in any way when others cheat me in a deal or are dishonest</a:t>
            </a:r>
            <a:r>
              <a:rPr lang="en-US" dirty="0"/>
              <a:t>?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220" y="3358793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81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387" y="1828800"/>
            <a:ext cx="78223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Absolutely (State and federal laws)...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Ohio Attorney General’s Consumer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Protection Service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Federal Trade Commission’s Consumer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Response Center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810" y="2071098"/>
            <a:ext cx="139223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flash_drive_backups\FT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7" y="5349855"/>
            <a:ext cx="44196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3530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5222" y="2031714"/>
            <a:ext cx="78832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should I learn before opening a bank account?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48" y="3259788"/>
            <a:ext cx="381000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84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2775" y="1890445"/>
            <a:ext cx="82640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Interest rate, fees and services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C:\Users\bev\Desktop\interest rat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2871787"/>
            <a:ext cx="23431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9530" y="5169667"/>
            <a:ext cx="55110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Need to maintain minimum balance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30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68123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2775" y="1890445"/>
            <a:ext cx="826409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Availability of online banking/overdraft protection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Picture 3" descr="C:\Users\bev\Desktop\online bank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46" y="3923079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bev\Desktop\banki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964" y="3152775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671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74813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187" y="1674813"/>
            <a:ext cx="80088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Difference between ATM card and debit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card (fees)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Bank’s response to bounce check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Your response to lost cards or checks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795" y="2668712"/>
            <a:ext cx="22764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878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38931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7856" y="2023652"/>
            <a:ext cx="73174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82885" y="1638931"/>
            <a:ext cx="81885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should I know about identity theft now that my name is going to be on credit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cards,contracts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and bank accounts?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980" y="3708972"/>
            <a:ext cx="3930454" cy="2211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969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177634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Serious crime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Millions become victims every year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Costs billions of dollars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Pain to get identity back</a:t>
            </a:r>
          </a:p>
        </p:txBody>
      </p:sp>
      <p:pic>
        <p:nvPicPr>
          <p:cNvPr id="10" name="Picture 2" descr="C:\Users\bev\Desktop\fraud preven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412" y="4547171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bev\Desktop\dollar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418" y="177634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107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4197" y="2404085"/>
            <a:ext cx="589222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 </a:t>
            </a:r>
            <a:endParaRPr lang="en-US" dirty="0">
              <a:latin typeface="Arial Narrow" pitchFamily="34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How can others steal my identity?</a:t>
            </a: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963" y="3567577"/>
            <a:ext cx="40751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744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863029" y="1977357"/>
            <a:ext cx="71610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Thieves try to gain personal information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Thieves rummage through trash, steal from 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mail boxes or wallets, skim encoded data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40" y="4111500"/>
            <a:ext cx="16224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353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1908424"/>
            <a:ext cx="25844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52650" y="4899330"/>
            <a:ext cx="3796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Thieves “phish” online</a:t>
            </a:r>
          </a:p>
        </p:txBody>
      </p:sp>
    </p:spTree>
    <p:extLst>
      <p:ext uri="{BB962C8B-B14F-4D97-AF65-F5344CB8AC3E}">
        <p14:creationId xmlns:p14="http://schemas.microsoft.com/office/powerpoint/2010/main" val="9292191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024009" y="2216380"/>
            <a:ext cx="5702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 how do I protect myself?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89" y="3261518"/>
            <a:ext cx="13716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789" y="3261518"/>
            <a:ext cx="13716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60" y="4411056"/>
            <a:ext cx="13716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994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 flipV="1">
            <a:off x="1376737" y="2554307"/>
            <a:ext cx="6647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09609" y="2031714"/>
            <a:ext cx="57483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carry your SSN with you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Shred personal information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Users\bev\Desktop\social secur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439" y="2771543"/>
            <a:ext cx="25336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131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 flipV="1">
            <a:off x="1376737" y="2554307"/>
            <a:ext cx="6647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09609" y="2031714"/>
            <a:ext cx="57483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do anything sensitive on public Wi-Fi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5" descr="C:\Users\bev\Desktop\flash_drive_backups\wif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521" y="3882957"/>
            <a:ext cx="341153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7975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6413" y="2265600"/>
            <a:ext cx="59025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Check bills and bank statements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Check free credit reports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Don’t take the bait</a:t>
            </a:r>
          </a:p>
        </p:txBody>
      </p:sp>
      <p:pic>
        <p:nvPicPr>
          <p:cNvPr id="10" name="Picture 5" descr="C:\Users\bev\Desktop\internet sc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110" y="4718843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0582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6390" y="2293828"/>
            <a:ext cx="703266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Verify source request as legit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Users\bev\Desktop\quizzacle ma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1797" y="430176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C:\Users\bev\Desktop\email frau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181" y="3417212"/>
            <a:ext cx="279082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0905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6390" y="2293828"/>
            <a:ext cx="703266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Click with caution when shopping online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Users\bev\Desktop\quizzacle ma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90" y="183596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bev\Desktop\eba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87" y="2401046"/>
            <a:ext cx="2590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381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878387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6390" y="2293828"/>
            <a:ext cx="70326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88768" y="2293828"/>
            <a:ext cx="6183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Protect personal information on computer</a:t>
            </a:r>
          </a:p>
        </p:txBody>
      </p:sp>
      <p:pic>
        <p:nvPicPr>
          <p:cNvPr id="13" name="Picture 3" descr="C:\Users\bev\Desktop\cyber secur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131" y="3452812"/>
            <a:ext cx="2449513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420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15091" y="2077254"/>
            <a:ext cx="64829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should I do if I think my identity has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been compromised?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274" y="3399034"/>
            <a:ext cx="19526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5028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009" y="1931541"/>
            <a:ext cx="70671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File a report immediately with authorities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Contact Ohio Attorney General’s Identity Theft Unit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Visit www. IdentifyTheft.gov</a:t>
            </a:r>
          </a:p>
        </p:txBody>
      </p:sp>
      <p:pic>
        <p:nvPicPr>
          <p:cNvPr id="10" name="Picture 6" descr="C:\Users\bev\Desktop\attorney gene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2728913"/>
            <a:ext cx="1682750" cy="111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:\Users\bev\Desktop\identity thef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09" y="5142582"/>
            <a:ext cx="42291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325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8660" y="555341"/>
            <a:ext cx="4634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Handling Money </a:t>
            </a:r>
            <a:r>
              <a:rPr lang="en-US" sz="3600" dirty="0">
                <a:latin typeface="Arial Narrow" pitchFamily="34" charset="0"/>
              </a:rPr>
              <a:t>Matters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0589" y="203171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1802" y="1600200"/>
            <a:ext cx="68323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51660"/>
              </p:ext>
            </p:extLst>
          </p:nvPr>
        </p:nvGraphicFramePr>
        <p:xfrm>
          <a:off x="457200" y="1600200"/>
          <a:ext cx="8153400" cy="4638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4348">
                <a:tc>
                  <a:txBody>
                    <a:bodyPr/>
                    <a:lstStyle/>
                    <a:p>
                      <a:r>
                        <a:rPr lang="en-US" sz="1800" dirty="0"/>
                        <a:t>Even at 18, I need a co-signer for a credit card.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r>
                        <a:rPr lang="en-US" sz="1800" dirty="0"/>
                        <a:t>Credit scores don’t include monthly payment of utility</a:t>
                      </a:r>
                      <a:r>
                        <a:rPr lang="en-US" sz="1800" baseline="0" dirty="0"/>
                        <a:t> bills or rent.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524">
                <a:tc>
                  <a:txBody>
                    <a:bodyPr/>
                    <a:lstStyle/>
                    <a:p>
                      <a:r>
                        <a:rPr lang="en-US" sz="1800" dirty="0"/>
                        <a:t>All contracts</a:t>
                      </a:r>
                      <a:r>
                        <a:rPr lang="en-US" sz="1800" baseline="0" dirty="0"/>
                        <a:t> have to be in writing.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r>
                        <a:rPr lang="en-US" sz="1800" dirty="0"/>
                        <a:t>As a form of identity</a:t>
                      </a:r>
                      <a:r>
                        <a:rPr lang="en-US" sz="1800" baseline="0" dirty="0"/>
                        <a:t>, I should carry my social security card with me.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r>
                        <a:rPr lang="en-US" sz="1800" dirty="0"/>
                        <a:t>Checking free credit reports isn’t a productive way to see if my identity</a:t>
                      </a:r>
                      <a:r>
                        <a:rPr lang="en-US" sz="1800" baseline="0" dirty="0"/>
                        <a:t> has been stolen.</a:t>
                      </a:r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False</a:t>
                      </a:r>
                      <a:endParaRPr lang="en-US" sz="18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545881"/>
      </p:ext>
    </p:extLst>
  </p:cSld>
  <p:clrMapOvr>
    <a:masterClrMapping/>
  </p:clrMapOvr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9A9D74-0DD5-42A6-A721-DB2C983A57B1}">
  <ds:schemaRefs>
    <ds:schemaRef ds:uri="http://schemas.microsoft.com/office/infopath/2007/PartnerControls"/>
    <ds:schemaRef ds:uri="6af4ec05-1ed8-42e6-93bc-48eb8485468f"/>
    <ds:schemaRef ds:uri="http://schemas.microsoft.com/office/2006/metadata/properties"/>
    <ds:schemaRef ds:uri="http://schemas.microsoft.com/office/2006/documentManagement/types"/>
    <ds:schemaRef ds:uri="http://purl.org/dc/elements/1.1/"/>
    <ds:schemaRef ds:uri="55c658d7-b53f-4479-a822-76550e518923"/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346</TotalTime>
  <Words>944</Words>
  <Application>Microsoft Office PowerPoint</Application>
  <PresentationFormat>On-screen Show (4:3)</PresentationFormat>
  <Paragraphs>353</Paragraphs>
  <Slides>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Arial Narrow</vt:lpstr>
      <vt:lpstr>Calibri</vt:lpstr>
      <vt:lpstr>Times New Roman</vt:lpstr>
      <vt:lpstr>Wingdings</vt:lpstr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Philip Kim</cp:lastModifiedBy>
  <cp:revision>21</cp:revision>
  <dcterms:created xsi:type="dcterms:W3CDTF">2019-10-24T14:26:20Z</dcterms:created>
  <dcterms:modified xsi:type="dcterms:W3CDTF">2022-10-04T14:57:05Z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