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7"/>
  </p:notesMasterIdLst>
  <p:handoutMasterIdLst>
    <p:handoutMasterId r:id="rId108"/>
  </p:handoutMasterIdLst>
  <p:sldIdLst>
    <p:sldId id="449" r:id="rId5"/>
    <p:sldId id="450" r:id="rId6"/>
    <p:sldId id="451" r:id="rId7"/>
    <p:sldId id="452" r:id="rId8"/>
    <p:sldId id="453" r:id="rId9"/>
    <p:sldId id="454" r:id="rId10"/>
    <p:sldId id="455" r:id="rId11"/>
    <p:sldId id="456" r:id="rId12"/>
    <p:sldId id="457" r:id="rId13"/>
    <p:sldId id="458" r:id="rId14"/>
    <p:sldId id="459" r:id="rId15"/>
    <p:sldId id="460" r:id="rId16"/>
    <p:sldId id="461" r:id="rId17"/>
    <p:sldId id="462" r:id="rId18"/>
    <p:sldId id="463" r:id="rId19"/>
    <p:sldId id="464" r:id="rId20"/>
    <p:sldId id="465" r:id="rId21"/>
    <p:sldId id="466" r:id="rId22"/>
    <p:sldId id="467" r:id="rId23"/>
    <p:sldId id="468" r:id="rId24"/>
    <p:sldId id="469" r:id="rId25"/>
    <p:sldId id="470" r:id="rId26"/>
    <p:sldId id="471" r:id="rId27"/>
    <p:sldId id="472" r:id="rId28"/>
    <p:sldId id="473" r:id="rId29"/>
    <p:sldId id="474" r:id="rId30"/>
    <p:sldId id="475" r:id="rId31"/>
    <p:sldId id="476" r:id="rId32"/>
    <p:sldId id="477" r:id="rId33"/>
    <p:sldId id="478" r:id="rId34"/>
    <p:sldId id="479" r:id="rId35"/>
    <p:sldId id="480" r:id="rId36"/>
    <p:sldId id="481" r:id="rId37"/>
    <p:sldId id="482" r:id="rId38"/>
    <p:sldId id="483" r:id="rId39"/>
    <p:sldId id="484" r:id="rId40"/>
    <p:sldId id="485" r:id="rId41"/>
    <p:sldId id="486" r:id="rId42"/>
    <p:sldId id="487" r:id="rId43"/>
    <p:sldId id="488" r:id="rId44"/>
    <p:sldId id="489" r:id="rId45"/>
    <p:sldId id="490" r:id="rId46"/>
    <p:sldId id="491" r:id="rId47"/>
    <p:sldId id="492" r:id="rId48"/>
    <p:sldId id="493" r:id="rId49"/>
    <p:sldId id="494" r:id="rId50"/>
    <p:sldId id="495" r:id="rId51"/>
    <p:sldId id="496" r:id="rId52"/>
    <p:sldId id="497" r:id="rId53"/>
    <p:sldId id="498" r:id="rId54"/>
    <p:sldId id="499" r:id="rId55"/>
    <p:sldId id="500" r:id="rId56"/>
    <p:sldId id="501" r:id="rId57"/>
    <p:sldId id="502" r:id="rId58"/>
    <p:sldId id="503" r:id="rId59"/>
    <p:sldId id="504" r:id="rId60"/>
    <p:sldId id="505" r:id="rId61"/>
    <p:sldId id="506" r:id="rId62"/>
    <p:sldId id="507" r:id="rId63"/>
    <p:sldId id="508" r:id="rId64"/>
    <p:sldId id="509" r:id="rId65"/>
    <p:sldId id="510" r:id="rId66"/>
    <p:sldId id="511" r:id="rId67"/>
    <p:sldId id="512" r:id="rId68"/>
    <p:sldId id="513" r:id="rId69"/>
    <p:sldId id="514" r:id="rId70"/>
    <p:sldId id="515" r:id="rId71"/>
    <p:sldId id="516" r:id="rId72"/>
    <p:sldId id="517" r:id="rId73"/>
    <p:sldId id="518" r:id="rId74"/>
    <p:sldId id="519" r:id="rId75"/>
    <p:sldId id="520" r:id="rId76"/>
    <p:sldId id="521" r:id="rId77"/>
    <p:sldId id="522" r:id="rId78"/>
    <p:sldId id="523" r:id="rId79"/>
    <p:sldId id="524" r:id="rId80"/>
    <p:sldId id="525" r:id="rId81"/>
    <p:sldId id="527" r:id="rId82"/>
    <p:sldId id="528" r:id="rId83"/>
    <p:sldId id="529" r:id="rId84"/>
    <p:sldId id="530" r:id="rId85"/>
    <p:sldId id="531" r:id="rId86"/>
    <p:sldId id="532" r:id="rId87"/>
    <p:sldId id="533" r:id="rId88"/>
    <p:sldId id="534" r:id="rId89"/>
    <p:sldId id="535" r:id="rId90"/>
    <p:sldId id="536" r:id="rId91"/>
    <p:sldId id="537" r:id="rId92"/>
    <p:sldId id="538" r:id="rId93"/>
    <p:sldId id="539" r:id="rId94"/>
    <p:sldId id="540" r:id="rId95"/>
    <p:sldId id="541" r:id="rId96"/>
    <p:sldId id="542" r:id="rId97"/>
    <p:sldId id="543" r:id="rId98"/>
    <p:sldId id="544" r:id="rId99"/>
    <p:sldId id="545" r:id="rId100"/>
    <p:sldId id="546" r:id="rId101"/>
    <p:sldId id="547" r:id="rId102"/>
    <p:sldId id="548" r:id="rId103"/>
    <p:sldId id="549" r:id="rId104"/>
    <p:sldId id="550" r:id="rId105"/>
    <p:sldId id="551" r:id="rId10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C9AE9F-60EB-B000-7FEA-57A40AD32344}" v="1" dt="2021-02-25T18:14:00.9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20530" autoAdjust="0"/>
    <p:restoredTop sz="94660" autoAdjust="0"/>
  </p:normalViewPr>
  <p:slideViewPr>
    <p:cSldViewPr>
      <p:cViewPr varScale="1">
        <p:scale>
          <a:sx n="78" d="100"/>
          <a:sy n="78" d="100"/>
        </p:scale>
        <p:origin x="72" y="91"/>
      </p:cViewPr>
      <p:guideLst>
        <p:guide orient="horz" pos="2160"/>
        <p:guide pos="2880"/>
      </p:guideLst>
    </p:cSldViewPr>
  </p:slideViewPr>
  <p:outlineViewPr>
    <p:cViewPr>
      <p:scale>
        <a:sx n="33" d="100"/>
        <a:sy n="33" d="100"/>
      </p:scale>
      <p:origin x="0" y="3354"/>
    </p:cViewPr>
  </p:outlineViewPr>
  <p:notesTextViewPr>
    <p:cViewPr>
      <p:scale>
        <a:sx n="100" d="100"/>
        <a:sy n="100" d="100"/>
      </p:scale>
      <p:origin x="0" y="0"/>
    </p:cViewPr>
  </p:notesTextViewPr>
  <p:notesViewPr>
    <p:cSldViewPr>
      <p:cViewPr varScale="1">
        <p:scale>
          <a:sx n="53" d="100"/>
          <a:sy n="53" d="100"/>
        </p:scale>
        <p:origin x="-1842"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notesMaster" Target="notesMasters/notesMaster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microsoft.com/office/2015/10/relationships/revisionInfo" Target="revisionInfo.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handoutMaster" Target="handoutMasters/handoutMaster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presProps" Target="pres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1B9D018-4E69-4E9D-AE2D-EF9D28E5128F}"/>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1C748025-1EBA-476D-B59F-FD30BCB7ACE2}"/>
              </a:ext>
            </a:extLst>
          </p:cNvPr>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endParaRPr lang="en-US"/>
          </a:p>
        </p:txBody>
      </p:sp>
      <p:sp>
        <p:nvSpPr>
          <p:cNvPr id="4" name="Footer Placeholder 3">
            <a:extLst>
              <a:ext uri="{FF2B5EF4-FFF2-40B4-BE49-F238E27FC236}">
                <a16:creationId xmlns:a16="http://schemas.microsoft.com/office/drawing/2014/main" id="{B699F4E2-D429-49E7-8DE4-6C5DA6631212}"/>
              </a:ext>
            </a:extLst>
          </p:cNvPr>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51F4825F-5A7E-4A88-8E54-10473DD05226}"/>
              </a:ext>
            </a:extLst>
          </p:cNvPr>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eaLnBrk="1" hangingPunct="1">
              <a:defRPr sz="1200">
                <a:latin typeface="Arial" charset="0"/>
                <a:cs typeface="Arial" charset="0"/>
              </a:defRPr>
            </a:lvl1pPr>
          </a:lstStyle>
          <a:p>
            <a:pPr>
              <a:defRPr/>
            </a:pPr>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36F577A-C114-4F49-A4F7-DC4FEEB6DE8A}"/>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003BF183-8348-4C40-9C65-B1FFEE570EEE}"/>
              </a:ext>
            </a:extLst>
          </p:cNvPr>
          <p:cNvSpPr>
            <a:spLocks noGrp="1"/>
          </p:cNvSpPr>
          <p:nvPr>
            <p:ph type="dt"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7A72EFB9-7671-4910-BE9C-D07E3A04919A}" type="datetimeFigureOut">
              <a:rPr lang="en-US"/>
              <a:pPr>
                <a:defRPr/>
              </a:pPr>
              <a:t>2/25/2021</a:t>
            </a:fld>
            <a:endParaRPr lang="en-US"/>
          </a:p>
        </p:txBody>
      </p:sp>
      <p:sp>
        <p:nvSpPr>
          <p:cNvPr id="4" name="Slide Image Placeholder 3">
            <a:extLst>
              <a:ext uri="{FF2B5EF4-FFF2-40B4-BE49-F238E27FC236}">
                <a16:creationId xmlns:a16="http://schemas.microsoft.com/office/drawing/2014/main" id="{4C1B0D32-739C-49F6-9E31-EC61C0D296B7}"/>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47CA1A26-E189-4F99-81D3-96D5B175BB9B}"/>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934D0C97-A56D-499A-89AB-FCB10FB10843}"/>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9F1C2299-650F-4313-8FCD-FBB048A8693F}"/>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smtClean="0"/>
            </a:lvl1pPr>
          </a:lstStyle>
          <a:p>
            <a:pPr>
              <a:defRPr/>
            </a:pPr>
            <a:fld id="{D858430A-E285-4016-996C-E336CBE6ECF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CC logo fin.transparent.PNG">
            <a:extLst>
              <a:ext uri="{FF2B5EF4-FFF2-40B4-BE49-F238E27FC236}">
                <a16:creationId xmlns:a16="http://schemas.microsoft.com/office/drawing/2014/main" id="{4BA13265-0846-4889-B95C-ED6274E3A03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152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defRPr>
                <a:latin typeface="Times New Roman" pitchFamily="18" charset="0"/>
                <a:cs typeface="Times New Roman" pitchFamily="18"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5" name="Date Placeholder 4">
            <a:extLst>
              <a:ext uri="{FF2B5EF4-FFF2-40B4-BE49-F238E27FC236}">
                <a16:creationId xmlns:a16="http://schemas.microsoft.com/office/drawing/2014/main" id="{7398ED82-0A67-4484-B8B2-02FF843A1A28}"/>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1C6651F0-FE05-464D-BF5C-353B59DCBEA2}"/>
              </a:ext>
            </a:extLst>
          </p:cNvPr>
          <p:cNvSpPr>
            <a:spLocks noGrp="1" noChangeArrowheads="1"/>
          </p:cNvSpPr>
          <p:nvPr>
            <p:ph type="ftr" sz="quarter" idx="11"/>
          </p:nvPr>
        </p:nvSpPr>
        <p:spPr>
          <a:xfrm>
            <a:off x="2438400" y="6613525"/>
            <a:ext cx="4419600" cy="244475"/>
          </a:xfrm>
          <a:prstGeom prst="rect">
            <a:avLst/>
          </a:prstGeom>
        </p:spPr>
        <p:txBody>
          <a:bodyPr/>
          <a:lstStyle>
            <a:lvl1pPr algn="ctr" eaLnBrk="1" hangingPunct="1">
              <a:defRPr sz="1200">
                <a:solidFill>
                  <a:schemeClr val="bg1">
                    <a:lumMod val="50000"/>
                  </a:schemeClr>
                </a:solidFill>
                <a:latin typeface="Arial" charset="0"/>
                <a:cs typeface="Arial" charset="0"/>
              </a:defRPr>
            </a:lvl1pPr>
          </a:lstStyle>
          <a:p>
            <a:pPr>
              <a:defRPr/>
            </a:pPr>
            <a:r>
              <a:rPr lang="en-US"/>
              <a:t>Created by the Ohio State Bar Foundation</a:t>
            </a:r>
          </a:p>
          <a:p>
            <a:pPr>
              <a:defRPr/>
            </a:pPr>
            <a:endParaRPr lang="en-US"/>
          </a:p>
        </p:txBody>
      </p:sp>
      <p:sp>
        <p:nvSpPr>
          <p:cNvPr id="7" name="Slide Number Placeholder 6">
            <a:extLst>
              <a:ext uri="{FF2B5EF4-FFF2-40B4-BE49-F238E27FC236}">
                <a16:creationId xmlns:a16="http://schemas.microsoft.com/office/drawing/2014/main" id="{656D39C6-C918-4FA4-BC9D-1C33129219F3}"/>
              </a:ext>
            </a:extLst>
          </p:cNvPr>
          <p:cNvSpPr>
            <a:spLocks noGrp="1" noChangeArrowheads="1"/>
          </p:cNvSpPr>
          <p:nvPr>
            <p:ph type="sldNum" sz="quarter" idx="12"/>
          </p:nvPr>
        </p:nvSpPr>
        <p:spPr/>
        <p:txBody>
          <a:bodyPr/>
          <a:lstStyle>
            <a:lvl1pPr>
              <a:defRPr smtClean="0"/>
            </a:lvl1pPr>
          </a:lstStyle>
          <a:p>
            <a:pPr>
              <a:defRPr/>
            </a:pPr>
            <a:fld id="{65CD586B-3780-43CE-8351-80D680D2895C}" type="slidenum">
              <a:rPr lang="en-US" altLang="en-US"/>
              <a:pPr>
                <a:defRPr/>
              </a:pPr>
              <a:t>‹#›</a:t>
            </a:fld>
            <a:endParaRPr lang="en-US" altLang="en-US"/>
          </a:p>
        </p:txBody>
      </p:sp>
    </p:spTree>
    <p:extLst>
      <p:ext uri="{BB962C8B-B14F-4D97-AF65-F5344CB8AC3E}">
        <p14:creationId xmlns:p14="http://schemas.microsoft.com/office/powerpoint/2010/main" val="255555374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lvl1pPr>
              <a:defRPr>
                <a:latin typeface="Times New Roman" pitchFamily="18" charset="0"/>
                <a:cs typeface="Times New Roman" pitchFamily="18" charset="0"/>
              </a:defRPr>
            </a:lvl1pPr>
          </a:lstStyle>
          <a:p>
            <a:r>
              <a:rPr lang="en-US" dirty="0"/>
              <a:t>Click to edit Master title style</a:t>
            </a:r>
          </a:p>
        </p:txBody>
      </p:sp>
      <p:sp>
        <p:nvSpPr>
          <p:cNvPr id="3" name="Content Placeholder 2"/>
          <p:cNvSpPr>
            <a:spLocks noGrp="1"/>
          </p:cNvSpPr>
          <p:nvPr>
            <p:ph idx="1"/>
          </p:nvPr>
        </p:nvSpPr>
        <p:spPr>
          <a:xfrm>
            <a:off x="457200" y="2133600"/>
            <a:ext cx="8229600" cy="4525963"/>
          </a:xfrm>
        </p:spPr>
        <p:txBody>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E908CC7A-130C-4F6A-827A-E3F597938D3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00F902B-B2BD-40AD-B5ED-3E1C8B36E605}"/>
              </a:ext>
            </a:extLst>
          </p:cNvPr>
          <p:cNvSpPr>
            <a:spLocks noGrp="1" noChangeArrowheads="1"/>
          </p:cNvSpPr>
          <p:nvPr>
            <p:ph type="sldNum" sz="quarter" idx="11"/>
          </p:nvPr>
        </p:nvSpPr>
        <p:spPr>
          <a:ln/>
        </p:spPr>
        <p:txBody>
          <a:bodyPr/>
          <a:lstStyle>
            <a:lvl1pPr>
              <a:defRPr/>
            </a:lvl1pPr>
          </a:lstStyle>
          <a:p>
            <a:pPr>
              <a:defRPr/>
            </a:pPr>
            <a:fld id="{95C40533-F6EF-42D6-8927-568BEDB4FBAE}" type="slidenum">
              <a:rPr lang="en-US" altLang="en-US"/>
              <a:pPr>
                <a:defRPr/>
              </a:pPr>
              <a:t>‹#›</a:t>
            </a:fld>
            <a:endParaRPr lang="en-US" altLang="en-US"/>
          </a:p>
        </p:txBody>
      </p:sp>
    </p:spTree>
    <p:extLst>
      <p:ext uri="{BB962C8B-B14F-4D97-AF65-F5344CB8AC3E}">
        <p14:creationId xmlns:p14="http://schemas.microsoft.com/office/powerpoint/2010/main" val="1346075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F605C2A-950E-4553-A13E-78873D02B29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7E7B309-64DF-4E6B-92BD-4C90D58CBCD9}"/>
              </a:ext>
            </a:extLst>
          </p:cNvPr>
          <p:cNvSpPr>
            <a:spLocks noGrp="1" noChangeArrowheads="1"/>
          </p:cNvSpPr>
          <p:nvPr>
            <p:ph type="sldNum" sz="quarter" idx="11"/>
          </p:nvPr>
        </p:nvSpPr>
        <p:spPr>
          <a:ln/>
        </p:spPr>
        <p:txBody>
          <a:bodyPr/>
          <a:lstStyle>
            <a:lvl1pPr>
              <a:defRPr/>
            </a:lvl1pPr>
          </a:lstStyle>
          <a:p>
            <a:pPr>
              <a:defRPr/>
            </a:pPr>
            <a:fld id="{DB1095FE-B267-4D9B-B3E2-5240FC2859D0}" type="slidenum">
              <a:rPr lang="en-US" altLang="en-US"/>
              <a:pPr>
                <a:defRPr/>
              </a:pPr>
              <a:t>‹#›</a:t>
            </a:fld>
            <a:endParaRPr lang="en-US" altLang="en-US"/>
          </a:p>
        </p:txBody>
      </p:sp>
    </p:spTree>
    <p:extLst>
      <p:ext uri="{BB962C8B-B14F-4D97-AF65-F5344CB8AC3E}">
        <p14:creationId xmlns:p14="http://schemas.microsoft.com/office/powerpoint/2010/main" val="3946539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1D874EC-FF6A-4E58-B067-24F786BCC05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A0102ED-94C3-4813-AA19-E713BEB36888}"/>
              </a:ext>
            </a:extLst>
          </p:cNvPr>
          <p:cNvSpPr>
            <a:spLocks noGrp="1" noChangeArrowheads="1"/>
          </p:cNvSpPr>
          <p:nvPr>
            <p:ph type="sldNum" sz="quarter" idx="11"/>
          </p:nvPr>
        </p:nvSpPr>
        <p:spPr>
          <a:ln/>
        </p:spPr>
        <p:txBody>
          <a:bodyPr/>
          <a:lstStyle>
            <a:lvl1pPr>
              <a:defRPr/>
            </a:lvl1pPr>
          </a:lstStyle>
          <a:p>
            <a:pPr>
              <a:defRPr/>
            </a:pPr>
            <a:fld id="{5B47C73F-66DF-4B11-B20A-A422D399757E}" type="slidenum">
              <a:rPr lang="en-US" altLang="en-US"/>
              <a:pPr>
                <a:defRPr/>
              </a:pPr>
              <a:t>‹#›</a:t>
            </a:fld>
            <a:endParaRPr lang="en-US" altLang="en-US"/>
          </a:p>
        </p:txBody>
      </p:sp>
    </p:spTree>
    <p:extLst>
      <p:ext uri="{BB962C8B-B14F-4D97-AF65-F5344CB8AC3E}">
        <p14:creationId xmlns:p14="http://schemas.microsoft.com/office/powerpoint/2010/main" val="3312026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E89CE2F-A81B-4478-8B05-7025BE6BEC8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79711C1E-2C8E-41F6-8807-B2BB830F60ED}"/>
              </a:ext>
            </a:extLst>
          </p:cNvPr>
          <p:cNvSpPr>
            <a:spLocks noGrp="1" noChangeArrowheads="1"/>
          </p:cNvSpPr>
          <p:nvPr>
            <p:ph type="sldNum" sz="quarter" idx="11"/>
          </p:nvPr>
        </p:nvSpPr>
        <p:spPr>
          <a:ln/>
        </p:spPr>
        <p:txBody>
          <a:bodyPr/>
          <a:lstStyle>
            <a:lvl1pPr>
              <a:defRPr/>
            </a:lvl1pPr>
          </a:lstStyle>
          <a:p>
            <a:pPr>
              <a:defRPr/>
            </a:pPr>
            <a:fld id="{D2A253DB-34DB-44C6-BEEE-6997D8E79B58}" type="slidenum">
              <a:rPr lang="en-US" altLang="en-US"/>
              <a:pPr>
                <a:defRPr/>
              </a:pPr>
              <a:t>‹#›</a:t>
            </a:fld>
            <a:endParaRPr lang="en-US" altLang="en-US"/>
          </a:p>
        </p:txBody>
      </p:sp>
    </p:spTree>
    <p:extLst>
      <p:ext uri="{BB962C8B-B14F-4D97-AF65-F5344CB8AC3E}">
        <p14:creationId xmlns:p14="http://schemas.microsoft.com/office/powerpoint/2010/main" val="528996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2B0AF82-9839-48B8-A8B3-00D2D946AE8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EC1D9526-4352-4BB7-B611-A2EF8E84FD49}"/>
              </a:ext>
            </a:extLst>
          </p:cNvPr>
          <p:cNvSpPr>
            <a:spLocks noGrp="1" noChangeArrowheads="1"/>
          </p:cNvSpPr>
          <p:nvPr>
            <p:ph type="sldNum" sz="quarter" idx="11"/>
          </p:nvPr>
        </p:nvSpPr>
        <p:spPr>
          <a:ln/>
        </p:spPr>
        <p:txBody>
          <a:bodyPr/>
          <a:lstStyle>
            <a:lvl1pPr>
              <a:defRPr/>
            </a:lvl1pPr>
          </a:lstStyle>
          <a:p>
            <a:pPr>
              <a:defRPr/>
            </a:pPr>
            <a:fld id="{92189F8B-8FCC-4CCE-A24C-FD0A2CACC1F7}" type="slidenum">
              <a:rPr lang="en-US" altLang="en-US"/>
              <a:pPr>
                <a:defRPr/>
              </a:pPr>
              <a:t>‹#›</a:t>
            </a:fld>
            <a:endParaRPr lang="en-US" altLang="en-US"/>
          </a:p>
        </p:txBody>
      </p:sp>
    </p:spTree>
    <p:extLst>
      <p:ext uri="{BB962C8B-B14F-4D97-AF65-F5344CB8AC3E}">
        <p14:creationId xmlns:p14="http://schemas.microsoft.com/office/powerpoint/2010/main" val="3718857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7669DB1-7F81-4A54-A18F-9945A1D00ED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6">
            <a:extLst>
              <a:ext uri="{FF2B5EF4-FFF2-40B4-BE49-F238E27FC236}">
                <a16:creationId xmlns:a16="http://schemas.microsoft.com/office/drawing/2014/main" id="{AAE680D2-452D-4400-9B9C-57E5E15F1553}"/>
              </a:ext>
            </a:extLst>
          </p:cNvPr>
          <p:cNvSpPr>
            <a:spLocks noGrp="1" noChangeArrowheads="1"/>
          </p:cNvSpPr>
          <p:nvPr>
            <p:ph type="sldNum" sz="quarter" idx="11"/>
          </p:nvPr>
        </p:nvSpPr>
        <p:spPr>
          <a:ln/>
        </p:spPr>
        <p:txBody>
          <a:bodyPr/>
          <a:lstStyle>
            <a:lvl1pPr>
              <a:defRPr/>
            </a:lvl1pPr>
          </a:lstStyle>
          <a:p>
            <a:pPr>
              <a:defRPr/>
            </a:pPr>
            <a:fld id="{01675C5F-F176-4EAB-AB24-584D208271F3}" type="slidenum">
              <a:rPr lang="en-US" altLang="en-US"/>
              <a:pPr>
                <a:defRPr/>
              </a:pPr>
              <a:t>‹#›</a:t>
            </a:fld>
            <a:endParaRPr lang="en-US" altLang="en-US"/>
          </a:p>
        </p:txBody>
      </p:sp>
    </p:spTree>
    <p:extLst>
      <p:ext uri="{BB962C8B-B14F-4D97-AF65-F5344CB8AC3E}">
        <p14:creationId xmlns:p14="http://schemas.microsoft.com/office/powerpoint/2010/main" val="364206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3AD16C2-11B7-491C-BA15-C16D981D6CF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C1C6409-0C13-409B-A58D-AD0C9D69EE70}"/>
              </a:ext>
            </a:extLst>
          </p:cNvPr>
          <p:cNvSpPr>
            <a:spLocks noGrp="1" noChangeArrowheads="1"/>
          </p:cNvSpPr>
          <p:nvPr>
            <p:ph type="sldNum" sz="quarter" idx="11"/>
          </p:nvPr>
        </p:nvSpPr>
        <p:spPr>
          <a:ln/>
        </p:spPr>
        <p:txBody>
          <a:bodyPr/>
          <a:lstStyle>
            <a:lvl1pPr>
              <a:defRPr/>
            </a:lvl1pPr>
          </a:lstStyle>
          <a:p>
            <a:pPr>
              <a:defRPr/>
            </a:pPr>
            <a:fld id="{B13051DD-04C7-4EAD-8D13-C811458754E1}" type="slidenum">
              <a:rPr lang="en-US" altLang="en-US"/>
              <a:pPr>
                <a:defRPr/>
              </a:pPr>
              <a:t>‹#›</a:t>
            </a:fld>
            <a:endParaRPr lang="en-US" altLang="en-US"/>
          </a:p>
        </p:txBody>
      </p:sp>
    </p:spTree>
    <p:extLst>
      <p:ext uri="{BB962C8B-B14F-4D97-AF65-F5344CB8AC3E}">
        <p14:creationId xmlns:p14="http://schemas.microsoft.com/office/powerpoint/2010/main" val="987221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BD1B18E-02DC-4A41-99F9-58C9AC361AA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4049043-797A-4E17-9565-FFFAEFB25C35}"/>
              </a:ext>
            </a:extLst>
          </p:cNvPr>
          <p:cNvSpPr>
            <a:spLocks noGrp="1" noChangeArrowheads="1"/>
          </p:cNvSpPr>
          <p:nvPr>
            <p:ph type="sldNum" sz="quarter" idx="11"/>
          </p:nvPr>
        </p:nvSpPr>
        <p:spPr>
          <a:ln/>
        </p:spPr>
        <p:txBody>
          <a:bodyPr/>
          <a:lstStyle>
            <a:lvl1pPr>
              <a:defRPr/>
            </a:lvl1pPr>
          </a:lstStyle>
          <a:p>
            <a:pPr>
              <a:defRPr/>
            </a:pPr>
            <a:fld id="{CA62A55A-CE56-440B-8A6C-4B6903CEB8EE}" type="slidenum">
              <a:rPr lang="en-US" altLang="en-US"/>
              <a:pPr>
                <a:defRPr/>
              </a:pPr>
              <a:t>‹#›</a:t>
            </a:fld>
            <a:endParaRPr lang="en-US" altLang="en-US"/>
          </a:p>
        </p:txBody>
      </p:sp>
    </p:spTree>
    <p:extLst>
      <p:ext uri="{BB962C8B-B14F-4D97-AF65-F5344CB8AC3E}">
        <p14:creationId xmlns:p14="http://schemas.microsoft.com/office/powerpoint/2010/main" val="2460205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BCE1ABB-F8A3-4265-A547-033E522FFA0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82D0F75-3C31-4197-8267-94CDD3C1F131}"/>
              </a:ext>
            </a:extLst>
          </p:cNvPr>
          <p:cNvSpPr>
            <a:spLocks noGrp="1" noChangeArrowheads="1"/>
          </p:cNvSpPr>
          <p:nvPr>
            <p:ph type="sldNum" sz="quarter" idx="11"/>
          </p:nvPr>
        </p:nvSpPr>
        <p:spPr>
          <a:ln/>
        </p:spPr>
        <p:txBody>
          <a:bodyPr/>
          <a:lstStyle>
            <a:lvl1pPr>
              <a:defRPr/>
            </a:lvl1pPr>
          </a:lstStyle>
          <a:p>
            <a:pPr>
              <a:defRPr/>
            </a:pPr>
            <a:fld id="{7BDEBF22-5187-4099-8900-A108A5695C8E}" type="slidenum">
              <a:rPr lang="en-US" altLang="en-US"/>
              <a:pPr>
                <a:defRPr/>
              </a:pPr>
              <a:t>‹#›</a:t>
            </a:fld>
            <a:endParaRPr lang="en-US" altLang="en-US"/>
          </a:p>
        </p:txBody>
      </p:sp>
    </p:spTree>
    <p:extLst>
      <p:ext uri="{BB962C8B-B14F-4D97-AF65-F5344CB8AC3E}">
        <p14:creationId xmlns:p14="http://schemas.microsoft.com/office/powerpoint/2010/main" val="3267160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BD57E1D-EB3C-4085-92EF-EF3527803E5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E1FBACD-4B39-43A7-975D-DCA4F97D98AE}"/>
              </a:ext>
            </a:extLst>
          </p:cNvPr>
          <p:cNvSpPr>
            <a:spLocks noGrp="1" noChangeArrowheads="1"/>
          </p:cNvSpPr>
          <p:nvPr>
            <p:ph type="sldNum" sz="quarter" idx="11"/>
          </p:nvPr>
        </p:nvSpPr>
        <p:spPr>
          <a:ln/>
        </p:spPr>
        <p:txBody>
          <a:bodyPr/>
          <a:lstStyle>
            <a:lvl1pPr>
              <a:defRPr/>
            </a:lvl1pPr>
          </a:lstStyle>
          <a:p>
            <a:pPr>
              <a:defRPr/>
            </a:pPr>
            <a:fld id="{8E2196EB-674D-4133-A6E6-818F610DEF08}" type="slidenum">
              <a:rPr lang="en-US" altLang="en-US"/>
              <a:pPr>
                <a:defRPr/>
              </a:pPr>
              <a:t>‹#›</a:t>
            </a:fld>
            <a:endParaRPr lang="en-US" altLang="en-US"/>
          </a:p>
        </p:txBody>
      </p:sp>
    </p:spTree>
    <p:extLst>
      <p:ext uri="{BB962C8B-B14F-4D97-AF65-F5344CB8AC3E}">
        <p14:creationId xmlns:p14="http://schemas.microsoft.com/office/powerpoint/2010/main" val="2135836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CD46702-2F88-4B0B-AC52-50E151830D6C}"/>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4741BF7-0E7D-4213-B158-95956A2435ED}"/>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1F62B85-1C3B-4F40-A60E-80E2ECAF615E}"/>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DE01B15F-F0EA-447A-AD1C-D56AE02E73EC}"/>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33B0C278-088B-4990-9B53-099620904C3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10"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Lst>
  <p:hf sldNum="0" hdr="0" dt="0"/>
  <p:txStyles>
    <p:titleStyle>
      <a:lvl1pPr algn="ctr" rtl="0" eaLnBrk="0" fontAlgn="base" hangingPunct="0">
        <a:spcBef>
          <a:spcPct val="0"/>
        </a:spcBef>
        <a:spcAft>
          <a:spcPct val="0"/>
        </a:spcAft>
        <a:defRPr sz="4400">
          <a:solidFill>
            <a:srgbClr val="000000"/>
          </a:solidFill>
          <a:latin typeface="Times New Roman" pitchFamily="18" charset="0"/>
          <a:ea typeface="+mj-ea"/>
          <a:cs typeface="Times New Roman" pitchFamily="18" charset="0"/>
        </a:defRPr>
      </a:lvl1pPr>
      <a:lvl2pPr algn="ctr" rtl="0" eaLnBrk="0" fontAlgn="base" hangingPunct="0">
        <a:spcBef>
          <a:spcPct val="0"/>
        </a:spcBef>
        <a:spcAft>
          <a:spcPct val="0"/>
        </a:spcAft>
        <a:defRPr sz="4400">
          <a:solidFill>
            <a:srgbClr val="000000"/>
          </a:solidFill>
          <a:latin typeface="Times New Roman" pitchFamily="18" charset="0"/>
          <a:cs typeface="Times New Roman" pitchFamily="18" charset="0"/>
        </a:defRPr>
      </a:lvl2pPr>
      <a:lvl3pPr algn="ctr" rtl="0" eaLnBrk="0" fontAlgn="base" hangingPunct="0">
        <a:spcBef>
          <a:spcPct val="0"/>
        </a:spcBef>
        <a:spcAft>
          <a:spcPct val="0"/>
        </a:spcAft>
        <a:defRPr sz="4400">
          <a:solidFill>
            <a:srgbClr val="000000"/>
          </a:solidFill>
          <a:latin typeface="Times New Roman" pitchFamily="18" charset="0"/>
          <a:cs typeface="Times New Roman" pitchFamily="18" charset="0"/>
        </a:defRPr>
      </a:lvl3pPr>
      <a:lvl4pPr algn="ctr" rtl="0" eaLnBrk="0" fontAlgn="base" hangingPunct="0">
        <a:spcBef>
          <a:spcPct val="0"/>
        </a:spcBef>
        <a:spcAft>
          <a:spcPct val="0"/>
        </a:spcAft>
        <a:defRPr sz="4400">
          <a:solidFill>
            <a:srgbClr val="000000"/>
          </a:solidFill>
          <a:latin typeface="Times New Roman" pitchFamily="18" charset="0"/>
          <a:cs typeface="Times New Roman" pitchFamily="18" charset="0"/>
        </a:defRPr>
      </a:lvl4pPr>
      <a:lvl5pPr algn="ctr" rtl="0" eaLnBrk="0" fontAlgn="base" hangingPunct="0">
        <a:spcBef>
          <a:spcPct val="0"/>
        </a:spcBef>
        <a:spcAft>
          <a:spcPct val="0"/>
        </a:spcAft>
        <a:defRPr sz="4400">
          <a:solidFill>
            <a:srgbClr val="000000"/>
          </a:solidFill>
          <a:latin typeface="Times New Roman" pitchFamily="18" charset="0"/>
          <a:cs typeface="Times New Roman" pitchFamily="18"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8" charset="0"/>
          <a:ea typeface="+mn-ea"/>
          <a:cs typeface="Times New Roman" pitchFamily="18" charset="0"/>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cs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cs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youtube.com/watch?v=gLQg7G3hkGY"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w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www.youtube.com/watch?v=_TI8xqLl_-w"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wmf"/><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1.w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image" Target="../media/image83.wmf"/><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451EDC5F-E1B7-40CF-82CE-2C0FB94F52A3}"/>
              </a:ext>
            </a:extLst>
          </p:cNvPr>
          <p:cNvSpPr>
            <a:spLocks noGrp="1" noChangeArrowheads="1"/>
          </p:cNvSpPr>
          <p:nvPr>
            <p:ph type="ctrTitle"/>
          </p:nvPr>
        </p:nvSpPr>
        <p:spPr/>
        <p:txBody>
          <a:bodyPr/>
          <a:lstStyle/>
          <a:p>
            <a:r>
              <a:rPr lang="en-US" altLang="en-US"/>
              <a:t>THREE BRANCHES OF GOVERNMENT</a:t>
            </a:r>
          </a:p>
        </p:txBody>
      </p:sp>
      <p:sp>
        <p:nvSpPr>
          <p:cNvPr id="3" name="Subtitle 2">
            <a:extLst>
              <a:ext uri="{FF2B5EF4-FFF2-40B4-BE49-F238E27FC236}">
                <a16:creationId xmlns:a16="http://schemas.microsoft.com/office/drawing/2014/main" id="{E0C7ABC9-0D0C-4ABE-9E5E-10D4ED482434}"/>
              </a:ext>
            </a:extLst>
          </p:cNvPr>
          <p:cNvSpPr>
            <a:spLocks noGrp="1" noChangeArrowheads="1"/>
          </p:cNvSpPr>
          <p:nvPr>
            <p:ph type="subTitle" idx="1"/>
          </p:nvPr>
        </p:nvSpPr>
        <p:spPr>
          <a:xfrm>
            <a:off x="1371600" y="4267200"/>
            <a:ext cx="6400800" cy="1219200"/>
          </a:xfrm>
        </p:spPr>
        <p:txBody>
          <a:bodyPr/>
          <a:lstStyle/>
          <a:p>
            <a:r>
              <a:rPr lang="en-US" altLang="en-US"/>
              <a:t>A CONSTITUTIONAL BLUEPRINT</a:t>
            </a:r>
          </a:p>
        </p:txBody>
      </p:sp>
      <p:sp>
        <p:nvSpPr>
          <p:cNvPr id="4" name="Footer Placeholder 3">
            <a:extLst>
              <a:ext uri="{FF2B5EF4-FFF2-40B4-BE49-F238E27FC236}">
                <a16:creationId xmlns:a16="http://schemas.microsoft.com/office/drawing/2014/main" id="{2E42DE90-05F2-4478-AD47-0AA45E916706}"/>
              </a:ext>
            </a:extLst>
          </p:cNvPr>
          <p:cNvSpPr>
            <a:spLocks noGrp="1"/>
          </p:cNvSpPr>
          <p:nvPr>
            <p:ph type="ftr" sz="quarter" idx="11"/>
          </p:nvPr>
        </p:nvSpPr>
        <p:spPr>
          <a:xfrm>
            <a:off x="2438400" y="6400800"/>
            <a:ext cx="4419600" cy="244475"/>
          </a:xfrm>
        </p:spPr>
        <p:txBody>
          <a:bodyPr/>
          <a:lstStyle/>
          <a:p>
            <a:pPr>
              <a:defRPr/>
            </a:pPr>
            <a:r>
              <a:rPr lang="en-US" sz="1400" dirty="0">
                <a:solidFill>
                  <a:schemeClr val="tx1"/>
                </a:solidFill>
                <a:latin typeface="Times New Roman" pitchFamily="18" charset="0"/>
                <a:cs typeface="Times New Roman" pitchFamily="18" charset="0"/>
              </a:rPr>
              <a:t>Created by the Ohio State Bar Foundation</a:t>
            </a:r>
          </a:p>
          <a:p>
            <a:pP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5D4802E-F0A6-4FEC-9B1B-5CCB75257056}"/>
              </a:ext>
            </a:extLst>
          </p:cNvPr>
          <p:cNvSpPr>
            <a:spLocks noGrp="1" noChangeArrowheads="1"/>
          </p:cNvSpPr>
          <p:nvPr>
            <p:ph type="ctrTitle"/>
          </p:nvPr>
        </p:nvSpPr>
        <p:spPr/>
        <p:txBody>
          <a:bodyPr/>
          <a:lstStyle/>
          <a:p>
            <a:pPr eaLnBrk="1" hangingPunct="1"/>
            <a:r>
              <a:rPr lang="en-US" altLang="en-US" sz="4000"/>
              <a:t>Three Branches of Government</a:t>
            </a:r>
          </a:p>
        </p:txBody>
      </p:sp>
      <p:sp>
        <p:nvSpPr>
          <p:cNvPr id="3075" name="Rectangle 3">
            <a:extLst>
              <a:ext uri="{FF2B5EF4-FFF2-40B4-BE49-F238E27FC236}">
                <a16:creationId xmlns:a16="http://schemas.microsoft.com/office/drawing/2014/main" id="{B93E1E47-896E-4601-A6DF-7F4CB9D39C5D}"/>
              </a:ext>
            </a:extLst>
          </p:cNvPr>
          <p:cNvSpPr>
            <a:spLocks noGrp="1" noChangeArrowheads="1"/>
          </p:cNvSpPr>
          <p:nvPr>
            <p:ph type="subTitle" idx="1"/>
          </p:nvPr>
        </p:nvSpPr>
        <p:spPr>
          <a:xfrm>
            <a:off x="685800" y="4191000"/>
            <a:ext cx="7924800" cy="609600"/>
          </a:xfrm>
        </p:spPr>
        <p:txBody>
          <a:bodyPr/>
          <a:lstStyle/>
          <a:p>
            <a:pPr eaLnBrk="1" hangingPunct="1"/>
            <a:r>
              <a:rPr lang="en-US" altLang="en-US" sz="2800"/>
              <a:t>Division of Labor Means Division of Power</a:t>
            </a:r>
          </a:p>
        </p:txBody>
      </p:sp>
      <p:sp>
        <p:nvSpPr>
          <p:cNvPr id="4" name="Footer Placeholder 3">
            <a:extLst>
              <a:ext uri="{FF2B5EF4-FFF2-40B4-BE49-F238E27FC236}">
                <a16:creationId xmlns:a16="http://schemas.microsoft.com/office/drawing/2014/main" id="{54AB6C0E-3654-4648-B64C-5B905282086D}"/>
              </a:ext>
            </a:extLst>
          </p:cNvPr>
          <p:cNvSpPr>
            <a:spLocks noGrp="1"/>
          </p:cNvSpPr>
          <p:nvPr>
            <p:ph type="ftr" sz="quarter" idx="11"/>
          </p:nvPr>
        </p:nvSpPr>
        <p:spPr>
          <a:xfrm>
            <a:off x="2438400" y="6400800"/>
            <a:ext cx="4419600" cy="244475"/>
          </a:xfrm>
        </p:spPr>
        <p:txBody>
          <a:bodyPr/>
          <a:lstStyle/>
          <a:p>
            <a:pPr>
              <a:defRPr/>
            </a:pPr>
            <a:r>
              <a:rPr lang="en-US" sz="1400" dirty="0">
                <a:solidFill>
                  <a:schemeClr val="tx1"/>
                </a:solidFill>
                <a:latin typeface="Times New Roman" pitchFamily="18" charset="0"/>
                <a:cs typeface="Times New Roman" pitchFamily="18" charset="0"/>
              </a:rPr>
              <a:t>Created by the Ohio State Bar Foundation</a:t>
            </a:r>
          </a:p>
          <a:p>
            <a:pPr algn="l">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1000"/>
                                        <p:tgtEl>
                                          <p:spTgt spid="3075">
                                            <p:txEl>
                                              <p:pRg st="0" end="0"/>
                                            </p:txEl>
                                          </p:spTgt>
                                        </p:tgtEl>
                                      </p:cBhvr>
                                    </p:animEffect>
                                    <p:anim calcmode="lin" valueType="num">
                                      <p:cBhvr>
                                        <p:cTn id="8" dur="1000" fill="hold"/>
                                        <p:tgtEl>
                                          <p:spTgt spid="3075">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07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75">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F2AD3383-DC3E-49B4-A7B8-B9D2A605F6A9}"/>
              </a:ext>
            </a:extLst>
          </p:cNvPr>
          <p:cNvSpPr>
            <a:spLocks noGrp="1" noChangeArrowheads="1"/>
          </p:cNvSpPr>
          <p:nvPr>
            <p:ph type="title"/>
          </p:nvPr>
        </p:nvSpPr>
        <p:spPr/>
        <p:txBody>
          <a:bodyPr/>
          <a:lstStyle/>
          <a:p>
            <a:pPr eaLnBrk="1" hangingPunct="1"/>
            <a:r>
              <a:rPr lang="en-US" altLang="en-US"/>
              <a:t>Background Story</a:t>
            </a:r>
          </a:p>
        </p:txBody>
      </p:sp>
      <p:sp>
        <p:nvSpPr>
          <p:cNvPr id="5123" name="Rectangle 3">
            <a:extLst>
              <a:ext uri="{FF2B5EF4-FFF2-40B4-BE49-F238E27FC236}">
                <a16:creationId xmlns:a16="http://schemas.microsoft.com/office/drawing/2014/main" id="{CF519246-F6CC-45AE-A31D-18D3150CD684}"/>
              </a:ext>
            </a:extLst>
          </p:cNvPr>
          <p:cNvSpPr>
            <a:spLocks noGrp="1" noChangeArrowheads="1"/>
          </p:cNvSpPr>
          <p:nvPr>
            <p:ph sz="half" idx="1"/>
          </p:nvPr>
        </p:nvSpPr>
        <p:spPr>
          <a:xfrm>
            <a:off x="533400" y="1371600"/>
            <a:ext cx="4038600" cy="4525963"/>
          </a:xfrm>
        </p:spPr>
        <p:txBody>
          <a:bodyPr/>
          <a:lstStyle/>
          <a:p>
            <a:pPr algn="ctr" eaLnBrk="1" hangingPunct="1">
              <a:lnSpc>
                <a:spcPct val="90000"/>
              </a:lnSpc>
              <a:buFontTx/>
              <a:buNone/>
            </a:pPr>
            <a:endParaRPr lang="en-US" altLang="en-US"/>
          </a:p>
          <a:p>
            <a:pPr algn="ctr" eaLnBrk="1" hangingPunct="1">
              <a:lnSpc>
                <a:spcPct val="90000"/>
              </a:lnSpc>
              <a:buFontTx/>
              <a:buNone/>
            </a:pPr>
            <a:r>
              <a:rPr lang="en-US" altLang="en-US"/>
              <a:t>John Adams Influence</a:t>
            </a:r>
          </a:p>
          <a:p>
            <a:pPr algn="ctr" eaLnBrk="1" hangingPunct="1">
              <a:lnSpc>
                <a:spcPct val="90000"/>
              </a:lnSpc>
            </a:pPr>
            <a:endParaRPr lang="en-US" altLang="en-US"/>
          </a:p>
          <a:p>
            <a:pPr lvl="1" eaLnBrk="1" hangingPunct="1">
              <a:lnSpc>
                <a:spcPct val="90000"/>
              </a:lnSpc>
              <a:buFont typeface="Arial" panose="020B0604020202020204" pitchFamily="34" charset="0"/>
              <a:buChar char="•"/>
            </a:pPr>
            <a:r>
              <a:rPr lang="en-US" altLang="en-US"/>
              <a:t>Limit government powers</a:t>
            </a:r>
          </a:p>
          <a:p>
            <a:pPr lvl="1" eaLnBrk="1" hangingPunct="1">
              <a:lnSpc>
                <a:spcPct val="90000"/>
              </a:lnSpc>
              <a:buFont typeface="Arial" panose="020B0604020202020204" pitchFamily="34" charset="0"/>
              <a:buChar char="•"/>
            </a:pPr>
            <a:endParaRPr lang="en-US" altLang="en-US"/>
          </a:p>
          <a:p>
            <a:pPr lvl="1" eaLnBrk="1" hangingPunct="1">
              <a:lnSpc>
                <a:spcPct val="90000"/>
              </a:lnSpc>
              <a:buFont typeface="Arial" panose="020B0604020202020204" pitchFamily="34" charset="0"/>
              <a:buChar char="•"/>
            </a:pPr>
            <a:r>
              <a:rPr lang="en-US" altLang="en-US"/>
              <a:t>Separate powers</a:t>
            </a:r>
          </a:p>
          <a:p>
            <a:pPr lvl="1" eaLnBrk="1" hangingPunct="1">
              <a:lnSpc>
                <a:spcPct val="90000"/>
              </a:lnSpc>
              <a:buFont typeface="Arial" panose="020B0604020202020204" pitchFamily="34" charset="0"/>
              <a:buChar char="•"/>
            </a:pPr>
            <a:endParaRPr lang="en-US" altLang="en-US"/>
          </a:p>
          <a:p>
            <a:pPr lvl="1" eaLnBrk="1" hangingPunct="1">
              <a:lnSpc>
                <a:spcPct val="90000"/>
              </a:lnSpc>
              <a:buFont typeface="Arial" panose="020B0604020202020204" pitchFamily="34" charset="0"/>
              <a:buChar char="•"/>
            </a:pPr>
            <a:r>
              <a:rPr lang="en-US" altLang="en-US"/>
              <a:t>Protect individual rights</a:t>
            </a:r>
          </a:p>
          <a:p>
            <a:pPr lvl="1" eaLnBrk="1" hangingPunct="1">
              <a:lnSpc>
                <a:spcPct val="90000"/>
              </a:lnSpc>
              <a:buFont typeface="Arial" panose="020B0604020202020204" pitchFamily="34" charset="0"/>
              <a:buChar char="•"/>
            </a:pPr>
            <a:endParaRPr lang="en-US" altLang="en-US"/>
          </a:p>
          <a:p>
            <a:pPr lvl="1" eaLnBrk="1" hangingPunct="1">
              <a:lnSpc>
                <a:spcPct val="90000"/>
              </a:lnSpc>
              <a:buFont typeface="Arial" panose="020B0604020202020204" pitchFamily="34" charset="0"/>
              <a:buChar char="•"/>
            </a:pPr>
            <a:r>
              <a:rPr lang="en-US" altLang="en-US"/>
              <a:t>Do not let government violate or abuse</a:t>
            </a:r>
          </a:p>
          <a:p>
            <a:pPr lvl="1" eaLnBrk="1" hangingPunct="1">
              <a:lnSpc>
                <a:spcPct val="90000"/>
              </a:lnSpc>
              <a:buFontTx/>
              <a:buNone/>
            </a:pPr>
            <a:endParaRPr lang="en-US" altLang="en-US"/>
          </a:p>
          <a:p>
            <a:pPr eaLnBrk="1" hangingPunct="1">
              <a:lnSpc>
                <a:spcPct val="90000"/>
              </a:lnSpc>
            </a:pPr>
            <a:endParaRPr lang="en-US" altLang="en-US"/>
          </a:p>
        </p:txBody>
      </p:sp>
      <p:pic>
        <p:nvPicPr>
          <p:cNvPr id="7172" name="Picture 6" descr="C:\Documents and Settings\kclements\Local Settings\Temporary Internet Files\Content.IE5\IJOLA5U7\MC900150096[1].wmf">
            <a:extLst>
              <a:ext uri="{FF2B5EF4-FFF2-40B4-BE49-F238E27FC236}">
                <a16:creationId xmlns:a16="http://schemas.microsoft.com/office/drawing/2014/main" id="{377E5661-FA7B-4857-AA4A-826A4F3DC6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905000"/>
            <a:ext cx="2701925" cy="400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Box 5">
            <a:extLst>
              <a:ext uri="{FF2B5EF4-FFF2-40B4-BE49-F238E27FC236}">
                <a16:creationId xmlns:a16="http://schemas.microsoft.com/office/drawing/2014/main" id="{7E8E6E8A-4AED-4281-8EA0-0ADB76822815}"/>
              </a:ext>
            </a:extLst>
          </p:cNvPr>
          <p:cNvSpPr txBox="1">
            <a:spLocks noChangeArrowheads="1"/>
          </p:cNvSpPr>
          <p:nvPr/>
        </p:nvSpPr>
        <p:spPr bwMode="auto">
          <a:xfrm>
            <a:off x="6096000" y="5943600"/>
            <a:ext cx="1371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1200"/>
              <a:t>Adams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5123">
                                            <p:txEl>
                                              <p:pRg st="3" end="3"/>
                                            </p:txEl>
                                          </p:spTgt>
                                        </p:tgtEl>
                                        <p:attrNameLst>
                                          <p:attrName>style.visibility</p:attrName>
                                        </p:attrNameLst>
                                      </p:cBhvr>
                                      <p:to>
                                        <p:strVal val="visible"/>
                                      </p:to>
                                    </p:set>
                                    <p:animScale>
                                      <p:cBhvr>
                                        <p:cTn id="7" dur="1000" decel="50000" fill="hold">
                                          <p:stCondLst>
                                            <p:cond delay="0"/>
                                          </p:stCondLst>
                                        </p:cTn>
                                        <p:tgtEl>
                                          <p:spTgt spid="512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123">
                                            <p:txEl>
                                              <p:pRg st="3" end="3"/>
                                            </p:txEl>
                                          </p:spTgt>
                                        </p:tgtEl>
                                        <p:attrNameLst>
                                          <p:attrName>ppt_x</p:attrName>
                                          <p:attrName>ppt_y</p:attrName>
                                        </p:attrNameLst>
                                      </p:cBhvr>
                                    </p:animMotion>
                                    <p:animEffect transition="in" filter="fade">
                                      <p:cBhvr>
                                        <p:cTn id="9" dur="1000"/>
                                        <p:tgtEl>
                                          <p:spTgt spid="5123">
                                            <p:txEl>
                                              <p:pRg st="3" end="3"/>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5123">
                                            <p:txEl>
                                              <p:pRg st="5" end="5"/>
                                            </p:txEl>
                                          </p:spTgt>
                                        </p:tgtEl>
                                        <p:attrNameLst>
                                          <p:attrName>style.visibility</p:attrName>
                                        </p:attrNameLst>
                                      </p:cBhvr>
                                      <p:to>
                                        <p:strVal val="visible"/>
                                      </p:to>
                                    </p:set>
                                    <p:animScale>
                                      <p:cBhvr>
                                        <p:cTn id="14" dur="1000" decel="50000" fill="hold">
                                          <p:stCondLst>
                                            <p:cond delay="0"/>
                                          </p:stCondLst>
                                        </p:cTn>
                                        <p:tgtEl>
                                          <p:spTgt spid="512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123">
                                            <p:txEl>
                                              <p:pRg st="5" end="5"/>
                                            </p:txEl>
                                          </p:spTgt>
                                        </p:tgtEl>
                                        <p:attrNameLst>
                                          <p:attrName>ppt_x</p:attrName>
                                          <p:attrName>ppt_y</p:attrName>
                                        </p:attrNameLst>
                                      </p:cBhvr>
                                    </p:animMotion>
                                    <p:animEffect transition="in" filter="fade">
                                      <p:cBhvr>
                                        <p:cTn id="16" dur="1000"/>
                                        <p:tgtEl>
                                          <p:spTgt spid="5123">
                                            <p:txEl>
                                              <p:pRg st="5" end="5"/>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5123">
                                            <p:txEl>
                                              <p:pRg st="7" end="7"/>
                                            </p:txEl>
                                          </p:spTgt>
                                        </p:tgtEl>
                                        <p:attrNameLst>
                                          <p:attrName>style.visibility</p:attrName>
                                        </p:attrNameLst>
                                      </p:cBhvr>
                                      <p:to>
                                        <p:strVal val="visible"/>
                                      </p:to>
                                    </p:set>
                                    <p:animScale>
                                      <p:cBhvr>
                                        <p:cTn id="21" dur="1000" decel="50000" fill="hold">
                                          <p:stCondLst>
                                            <p:cond delay="0"/>
                                          </p:stCondLst>
                                        </p:cTn>
                                        <p:tgtEl>
                                          <p:spTgt spid="5123">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123">
                                            <p:txEl>
                                              <p:pRg st="7" end="7"/>
                                            </p:txEl>
                                          </p:spTgt>
                                        </p:tgtEl>
                                        <p:attrNameLst>
                                          <p:attrName>ppt_x</p:attrName>
                                          <p:attrName>ppt_y</p:attrName>
                                        </p:attrNameLst>
                                      </p:cBhvr>
                                    </p:animMotion>
                                    <p:animEffect transition="in" filter="fade">
                                      <p:cBhvr>
                                        <p:cTn id="23" dur="1000"/>
                                        <p:tgtEl>
                                          <p:spTgt spid="5123">
                                            <p:txEl>
                                              <p:pRg st="7" end="7"/>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nodeType="clickEffect">
                                  <p:stCondLst>
                                    <p:cond delay="0"/>
                                  </p:stCondLst>
                                  <p:childTnLst>
                                    <p:set>
                                      <p:cBhvr>
                                        <p:cTn id="27" dur="1" fill="hold">
                                          <p:stCondLst>
                                            <p:cond delay="0"/>
                                          </p:stCondLst>
                                        </p:cTn>
                                        <p:tgtEl>
                                          <p:spTgt spid="5123">
                                            <p:txEl>
                                              <p:pRg st="9" end="9"/>
                                            </p:txEl>
                                          </p:spTgt>
                                        </p:tgtEl>
                                        <p:attrNameLst>
                                          <p:attrName>style.visibility</p:attrName>
                                        </p:attrNameLst>
                                      </p:cBhvr>
                                      <p:to>
                                        <p:strVal val="visible"/>
                                      </p:to>
                                    </p:set>
                                    <p:animScale>
                                      <p:cBhvr>
                                        <p:cTn id="28" dur="1000" decel="50000" fill="hold">
                                          <p:stCondLst>
                                            <p:cond delay="0"/>
                                          </p:stCondLst>
                                        </p:cTn>
                                        <p:tgtEl>
                                          <p:spTgt spid="5123">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5123">
                                            <p:txEl>
                                              <p:pRg st="9" end="9"/>
                                            </p:txEl>
                                          </p:spTgt>
                                        </p:tgtEl>
                                        <p:attrNameLst>
                                          <p:attrName>ppt_x</p:attrName>
                                          <p:attrName>ppt_y</p:attrName>
                                        </p:attrNameLst>
                                      </p:cBhvr>
                                    </p:animMotion>
                                    <p:animEffect transition="in" filter="fade">
                                      <p:cBhvr>
                                        <p:cTn id="30" dur="1000"/>
                                        <p:tgtEl>
                                          <p:spTgt spid="512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1FEBC92-18DC-4527-892B-3B506A52E4F3}"/>
              </a:ext>
            </a:extLst>
          </p:cNvPr>
          <p:cNvSpPr>
            <a:spLocks noGrp="1" noChangeArrowheads="1"/>
          </p:cNvSpPr>
          <p:nvPr>
            <p:ph type="title"/>
          </p:nvPr>
        </p:nvSpPr>
        <p:spPr/>
        <p:txBody>
          <a:bodyPr/>
          <a:lstStyle/>
          <a:p>
            <a:pPr eaLnBrk="1" hangingPunct="1"/>
            <a:r>
              <a:rPr lang="en-US" altLang="en-US"/>
              <a:t>Background Story</a:t>
            </a:r>
          </a:p>
        </p:txBody>
      </p:sp>
      <p:sp>
        <p:nvSpPr>
          <p:cNvPr id="6147" name="Rectangle 3">
            <a:extLst>
              <a:ext uri="{FF2B5EF4-FFF2-40B4-BE49-F238E27FC236}">
                <a16:creationId xmlns:a16="http://schemas.microsoft.com/office/drawing/2014/main" id="{3000B7CB-114A-4D44-90D9-753D302F5971}"/>
              </a:ext>
            </a:extLst>
          </p:cNvPr>
          <p:cNvSpPr>
            <a:spLocks noGrp="1" noChangeArrowheads="1"/>
          </p:cNvSpPr>
          <p:nvPr>
            <p:ph sz="half" idx="1"/>
          </p:nvPr>
        </p:nvSpPr>
        <p:spPr>
          <a:xfrm>
            <a:off x="4572000" y="1524000"/>
            <a:ext cx="4572000" cy="4525963"/>
          </a:xfrm>
        </p:spPr>
        <p:txBody>
          <a:bodyPr/>
          <a:lstStyle/>
          <a:p>
            <a:pPr lvl="1" eaLnBrk="1" hangingPunct="1">
              <a:buFont typeface="Arial" panose="020B0604020202020204" pitchFamily="34" charset="0"/>
              <a:buChar char="•"/>
            </a:pPr>
            <a:r>
              <a:rPr lang="en-US" altLang="en-US"/>
              <a:t>Wrote Constitution of Massachusetts</a:t>
            </a:r>
          </a:p>
          <a:p>
            <a:pPr lvl="1" eaLnBrk="1" hangingPunct="1">
              <a:buFont typeface="Arial" panose="020B0604020202020204" pitchFamily="34" charset="0"/>
              <a:buChar char="•"/>
            </a:pPr>
            <a:endParaRPr lang="en-US" altLang="en-US"/>
          </a:p>
          <a:p>
            <a:pPr lvl="1" eaLnBrk="1" hangingPunct="1">
              <a:buFont typeface="Arial" panose="020B0604020202020204" pitchFamily="34" charset="0"/>
              <a:buChar char="•"/>
            </a:pPr>
            <a:r>
              <a:rPr lang="en-US" altLang="en-US"/>
              <a:t>Used as model for U.S. Constitution</a:t>
            </a:r>
          </a:p>
          <a:p>
            <a:pPr lvl="1" eaLnBrk="1" hangingPunct="1">
              <a:buFont typeface="Arial" panose="020B0604020202020204" pitchFamily="34" charset="0"/>
              <a:buChar char="•"/>
            </a:pPr>
            <a:endParaRPr lang="en-US" altLang="en-US"/>
          </a:p>
          <a:p>
            <a:pPr lvl="1" eaLnBrk="1" hangingPunct="1">
              <a:buFont typeface="Arial" panose="020B0604020202020204" pitchFamily="34" charset="0"/>
              <a:buChar char="•"/>
            </a:pPr>
            <a:r>
              <a:rPr lang="en-US" altLang="en-US"/>
              <a:t>Described three branches of government in opening three articles</a:t>
            </a:r>
          </a:p>
        </p:txBody>
      </p:sp>
      <p:pic>
        <p:nvPicPr>
          <p:cNvPr id="8196" name="Picture 4" descr="C:\Documents and Settings\kclements\Local Settings\Temporary Internet Files\Content.IE5\2XCDIHAD\MC900149511[1].wmf">
            <a:extLst>
              <a:ext uri="{FF2B5EF4-FFF2-40B4-BE49-F238E27FC236}">
                <a16:creationId xmlns:a16="http://schemas.microsoft.com/office/drawing/2014/main" id="{19240152-3BFA-4E32-9AA3-566362E7B5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76400"/>
            <a:ext cx="4043363"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dissolve">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dissolve">
                                      <p:cBhvr>
                                        <p:cTn id="12" dur="500"/>
                                        <p:tgtEl>
                                          <p:spTgt spid="61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147">
                                            <p:txEl>
                                              <p:pRg st="4" end="4"/>
                                            </p:txEl>
                                          </p:spTgt>
                                        </p:tgtEl>
                                        <p:attrNameLst>
                                          <p:attrName>style.visibility</p:attrName>
                                        </p:attrNameLst>
                                      </p:cBhvr>
                                      <p:to>
                                        <p:strVal val="visible"/>
                                      </p:to>
                                    </p:set>
                                    <p:animEffect transition="in" filter="dissolve">
                                      <p:cBhvr>
                                        <p:cTn id="17"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B6A7F018-1C75-4B31-B096-095C67DAC369}"/>
              </a:ext>
            </a:extLst>
          </p:cNvPr>
          <p:cNvSpPr>
            <a:spLocks noGrp="1" noChangeArrowheads="1"/>
          </p:cNvSpPr>
          <p:nvPr>
            <p:ph type="title"/>
          </p:nvPr>
        </p:nvSpPr>
        <p:spPr/>
        <p:txBody>
          <a:bodyPr/>
          <a:lstStyle/>
          <a:p>
            <a:r>
              <a:rPr lang="en-US" altLang="en-US"/>
              <a:t>Background Story</a:t>
            </a:r>
          </a:p>
        </p:txBody>
      </p:sp>
      <p:sp>
        <p:nvSpPr>
          <p:cNvPr id="3" name="Content Placeholder 2">
            <a:extLst>
              <a:ext uri="{FF2B5EF4-FFF2-40B4-BE49-F238E27FC236}">
                <a16:creationId xmlns:a16="http://schemas.microsoft.com/office/drawing/2014/main" id="{C8CDE105-2D57-4BAA-A551-D129EF813A11}"/>
              </a:ext>
            </a:extLst>
          </p:cNvPr>
          <p:cNvSpPr>
            <a:spLocks noGrp="1"/>
          </p:cNvSpPr>
          <p:nvPr>
            <p:ph sz="half" idx="1"/>
          </p:nvPr>
        </p:nvSpPr>
        <p:spPr>
          <a:xfrm>
            <a:off x="4724400" y="1524000"/>
            <a:ext cx="4038600" cy="4525963"/>
          </a:xfrm>
        </p:spPr>
        <p:txBody>
          <a:bodyPr/>
          <a:lstStyle/>
          <a:p>
            <a:pPr>
              <a:defRPr/>
            </a:pPr>
            <a:r>
              <a:rPr lang="en-US" dirty="0"/>
              <a:t>The Legislative Branch makes laws</a:t>
            </a:r>
          </a:p>
          <a:p>
            <a:pPr marL="0" indent="0">
              <a:buFontTx/>
              <a:buNone/>
              <a:defRPr/>
            </a:pPr>
            <a:r>
              <a:rPr lang="en-US" dirty="0"/>
              <a:t> </a:t>
            </a:r>
          </a:p>
          <a:p>
            <a:pPr>
              <a:defRPr/>
            </a:pPr>
            <a:r>
              <a:rPr lang="en-US" dirty="0"/>
              <a:t>The Executive Branch carries out the laws</a:t>
            </a:r>
          </a:p>
          <a:p>
            <a:pPr>
              <a:defRPr/>
            </a:pPr>
            <a:endParaRPr lang="en-US" dirty="0"/>
          </a:p>
          <a:p>
            <a:pPr>
              <a:defRPr/>
            </a:pPr>
            <a:r>
              <a:rPr lang="en-US" dirty="0"/>
              <a:t>The Judicial Branch interprets the laws</a:t>
            </a:r>
          </a:p>
          <a:p>
            <a:pPr>
              <a:defRPr/>
            </a:pPr>
            <a:endParaRPr lang="en-US" dirty="0"/>
          </a:p>
          <a:p>
            <a:pPr>
              <a:defRPr/>
            </a:pPr>
            <a:endParaRPr lang="en-US" dirty="0"/>
          </a:p>
        </p:txBody>
      </p:sp>
      <p:pic>
        <p:nvPicPr>
          <p:cNvPr id="9220" name="Picture 5" descr="C:\Documents and Settings\kclements\Local Settings\Temporary Internet Files\Content.IE5\6TCFAPSX\MP900401101[1].jpg">
            <a:extLst>
              <a:ext uri="{FF2B5EF4-FFF2-40B4-BE49-F238E27FC236}">
                <a16:creationId xmlns:a16="http://schemas.microsoft.com/office/drawing/2014/main" id="{909415AF-CF70-4385-AD9F-61C7AE58A0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24000"/>
            <a:ext cx="3124200" cy="468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anim calcmode="lin" valueType="num">
                                      <p:cBhvr>
                                        <p:cTn id="2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26DCB39-5F31-4673-999B-6AA624841AB6}"/>
              </a:ext>
            </a:extLst>
          </p:cNvPr>
          <p:cNvSpPr>
            <a:spLocks noGrp="1" noChangeArrowheads="1"/>
          </p:cNvSpPr>
          <p:nvPr>
            <p:ph type="title"/>
          </p:nvPr>
        </p:nvSpPr>
        <p:spPr>
          <a:xfrm>
            <a:off x="457200" y="381000"/>
            <a:ext cx="8229600" cy="1143000"/>
          </a:xfrm>
        </p:spPr>
        <p:txBody>
          <a:bodyPr/>
          <a:lstStyle/>
          <a:p>
            <a:pPr eaLnBrk="1" hangingPunct="1"/>
            <a:r>
              <a:rPr lang="en-US" altLang="en-US" sz="4000"/>
              <a:t>Legislative Branch- The Senate and House of Representatives</a:t>
            </a:r>
            <a:br>
              <a:rPr lang="en-US" altLang="en-US" sz="4000"/>
            </a:br>
            <a:endParaRPr lang="en-US" altLang="en-US" sz="4000"/>
          </a:p>
        </p:txBody>
      </p:sp>
      <p:sp>
        <p:nvSpPr>
          <p:cNvPr id="9219" name="Rectangle 3">
            <a:extLst>
              <a:ext uri="{FF2B5EF4-FFF2-40B4-BE49-F238E27FC236}">
                <a16:creationId xmlns:a16="http://schemas.microsoft.com/office/drawing/2014/main" id="{12686AC7-CBFE-4515-A64A-4FF21EEE2E85}"/>
              </a:ext>
            </a:extLst>
          </p:cNvPr>
          <p:cNvSpPr>
            <a:spLocks noGrp="1" noChangeArrowheads="1"/>
          </p:cNvSpPr>
          <p:nvPr>
            <p:ph sz="half" idx="1"/>
          </p:nvPr>
        </p:nvSpPr>
        <p:spPr>
          <a:xfrm>
            <a:off x="457200" y="1828800"/>
            <a:ext cx="4038600" cy="4525963"/>
          </a:xfrm>
        </p:spPr>
        <p:txBody>
          <a:bodyPr/>
          <a:lstStyle/>
          <a:p>
            <a:pPr eaLnBrk="1" hangingPunct="1"/>
            <a:r>
              <a:rPr lang="en-US" altLang="en-US"/>
              <a:t>Controls purse strings</a:t>
            </a:r>
          </a:p>
          <a:p>
            <a:pPr eaLnBrk="1" hangingPunct="1"/>
            <a:endParaRPr lang="en-US" altLang="en-US"/>
          </a:p>
          <a:p>
            <a:pPr eaLnBrk="1" hangingPunct="1"/>
            <a:r>
              <a:rPr lang="en-US" altLang="en-US"/>
              <a:t>Approves budget</a:t>
            </a:r>
          </a:p>
          <a:p>
            <a:pPr eaLnBrk="1" hangingPunct="1"/>
            <a:endParaRPr lang="en-US" altLang="en-US"/>
          </a:p>
          <a:p>
            <a:pPr eaLnBrk="1" hangingPunct="1"/>
            <a:r>
              <a:rPr lang="en-US" altLang="en-US"/>
              <a:t>Oversees commerce (trade and business)</a:t>
            </a:r>
          </a:p>
        </p:txBody>
      </p:sp>
      <p:pic>
        <p:nvPicPr>
          <p:cNvPr id="10244" name="Picture 5" descr="http://government.phillipmartin.info/government_capital.gif">
            <a:extLst>
              <a:ext uri="{FF2B5EF4-FFF2-40B4-BE49-F238E27FC236}">
                <a16:creationId xmlns:a16="http://schemas.microsoft.com/office/drawing/2014/main" id="{319379D9-A122-494E-AC5E-DA29637D36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752600"/>
            <a:ext cx="4267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9219">
                                            <p:txEl>
                                              <p:pRg st="0" end="0"/>
                                            </p:txEl>
                                          </p:spTgt>
                                        </p:tgtEl>
                                        <p:attrNameLst>
                                          <p:attrName>ppt_x</p:attrName>
                                        </p:attrNameLst>
                                      </p:cBhvr>
                                    </p:anim>
                                    <p:anim from="0" to="-1.0" calcmode="lin" valueType="num">
                                      <p:cBhvr>
                                        <p:cTn id="8" dur="200" decel="50000" autoRev="1" fill="hold">
                                          <p:stCondLst>
                                            <p:cond delay="600"/>
                                          </p:stCondLst>
                                        </p:cTn>
                                        <p:tgtEl>
                                          <p:spTgt spid="9219">
                                            <p:txEl>
                                              <p:pRg st="0" end="0"/>
                                            </p:txEl>
                                          </p:spTgt>
                                        </p:tgtEl>
                                        <p:attrNameLst>
                                          <p:attrName>xshear</p:attrName>
                                        </p:attrNameLst>
                                      </p:cBhvr>
                                    </p:anim>
                                    <p:animScale>
                                      <p:cBhvr>
                                        <p:cTn id="9" dur="200" decel="100000" autoRev="1" fill="hold">
                                          <p:stCondLst>
                                            <p:cond delay="600"/>
                                          </p:stCondLst>
                                        </p:cTn>
                                        <p:tgtEl>
                                          <p:spTgt spid="9219">
                                            <p:txEl>
                                              <p:pRg st="0" end="0"/>
                                            </p:txEl>
                                          </p:spTgt>
                                        </p:tgtEl>
                                      </p:cBhvr>
                                      <p:from x="100000" y="100000"/>
                                      <p:to x="80000" y="100000"/>
                                    </p:animScale>
                                    <p:anim by="(#ppt_h/3+#ppt_w*0.1)" calcmode="lin" valueType="num">
                                      <p:cBhvr additive="sum">
                                        <p:cTn id="10" dur="200" decel="100000" autoRev="1" fill="hold">
                                          <p:stCondLst>
                                            <p:cond delay="600"/>
                                          </p:stCondLst>
                                        </p:cTn>
                                        <p:tgtEl>
                                          <p:spTgt spid="9219">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9219">
                                            <p:txEl>
                                              <p:pRg st="2" end="2"/>
                                            </p:txEl>
                                          </p:spTgt>
                                        </p:tgtEl>
                                        <p:attrNameLst>
                                          <p:attrName>ppt_x</p:attrName>
                                        </p:attrNameLst>
                                      </p:cBhvr>
                                    </p:anim>
                                    <p:anim from="0" to="-1.0" calcmode="lin" valueType="num">
                                      <p:cBhvr>
                                        <p:cTn id="16" dur="200" decel="50000" autoRev="1" fill="hold">
                                          <p:stCondLst>
                                            <p:cond delay="600"/>
                                          </p:stCondLst>
                                        </p:cTn>
                                        <p:tgtEl>
                                          <p:spTgt spid="9219">
                                            <p:txEl>
                                              <p:pRg st="2" end="2"/>
                                            </p:txEl>
                                          </p:spTgt>
                                        </p:tgtEl>
                                        <p:attrNameLst>
                                          <p:attrName>xshear</p:attrName>
                                        </p:attrNameLst>
                                      </p:cBhvr>
                                    </p:anim>
                                    <p:animScale>
                                      <p:cBhvr>
                                        <p:cTn id="17" dur="200" decel="100000" autoRev="1" fill="hold">
                                          <p:stCondLst>
                                            <p:cond delay="600"/>
                                          </p:stCondLst>
                                        </p:cTn>
                                        <p:tgtEl>
                                          <p:spTgt spid="9219">
                                            <p:txEl>
                                              <p:pRg st="2" end="2"/>
                                            </p:txEl>
                                          </p:spTgt>
                                        </p:tgtEl>
                                      </p:cBhvr>
                                      <p:from x="100000" y="100000"/>
                                      <p:to x="80000" y="100000"/>
                                    </p:animScale>
                                    <p:anim by="(#ppt_h/3+#ppt_w*0.1)" calcmode="lin" valueType="num">
                                      <p:cBhvr additive="sum">
                                        <p:cTn id="18" dur="200" decel="100000" autoRev="1" fill="hold">
                                          <p:stCondLst>
                                            <p:cond delay="600"/>
                                          </p:stCondLst>
                                        </p:cTn>
                                        <p:tgtEl>
                                          <p:spTgt spid="9219">
                                            <p:txEl>
                                              <p:pRg st="2" end="2"/>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9219">
                                            <p:txEl>
                                              <p:pRg st="4" end="4"/>
                                            </p:txEl>
                                          </p:spTgt>
                                        </p:tgtEl>
                                        <p:attrNameLst>
                                          <p:attrName>style.visibility</p:attrName>
                                        </p:attrNameLst>
                                      </p:cBhvr>
                                      <p:to>
                                        <p:strVal val="visible"/>
                                      </p:to>
                                    </p:set>
                                    <p:anim from="(-#ppt_w/2)" to="(#ppt_x)" calcmode="lin" valueType="num">
                                      <p:cBhvr>
                                        <p:cTn id="23" dur="600" fill="hold">
                                          <p:stCondLst>
                                            <p:cond delay="0"/>
                                          </p:stCondLst>
                                        </p:cTn>
                                        <p:tgtEl>
                                          <p:spTgt spid="9219">
                                            <p:txEl>
                                              <p:pRg st="4" end="4"/>
                                            </p:txEl>
                                          </p:spTgt>
                                        </p:tgtEl>
                                        <p:attrNameLst>
                                          <p:attrName>ppt_x</p:attrName>
                                        </p:attrNameLst>
                                      </p:cBhvr>
                                    </p:anim>
                                    <p:anim from="0" to="-1.0" calcmode="lin" valueType="num">
                                      <p:cBhvr>
                                        <p:cTn id="24" dur="200" decel="50000" autoRev="1" fill="hold">
                                          <p:stCondLst>
                                            <p:cond delay="600"/>
                                          </p:stCondLst>
                                        </p:cTn>
                                        <p:tgtEl>
                                          <p:spTgt spid="9219">
                                            <p:txEl>
                                              <p:pRg st="4" end="4"/>
                                            </p:txEl>
                                          </p:spTgt>
                                        </p:tgtEl>
                                        <p:attrNameLst>
                                          <p:attrName>xshear</p:attrName>
                                        </p:attrNameLst>
                                      </p:cBhvr>
                                    </p:anim>
                                    <p:animScale>
                                      <p:cBhvr>
                                        <p:cTn id="25" dur="200" decel="100000" autoRev="1" fill="hold">
                                          <p:stCondLst>
                                            <p:cond delay="600"/>
                                          </p:stCondLst>
                                        </p:cTn>
                                        <p:tgtEl>
                                          <p:spTgt spid="9219">
                                            <p:txEl>
                                              <p:pRg st="4" end="4"/>
                                            </p:txEl>
                                          </p:spTgt>
                                        </p:tgtEl>
                                      </p:cBhvr>
                                      <p:from x="100000" y="100000"/>
                                      <p:to x="80000" y="100000"/>
                                    </p:animScale>
                                    <p:anim by="(#ppt_h/3+#ppt_w*0.1)" calcmode="lin" valueType="num">
                                      <p:cBhvr additive="sum">
                                        <p:cTn id="26" dur="200" decel="100000" autoRev="1" fill="hold">
                                          <p:stCondLst>
                                            <p:cond delay="600"/>
                                          </p:stCondLst>
                                        </p:cTn>
                                        <p:tgtEl>
                                          <p:spTgt spid="9219">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C21B1E81-CDF5-466E-BF7C-7A95BD5CE619}"/>
              </a:ext>
            </a:extLst>
          </p:cNvPr>
          <p:cNvSpPr>
            <a:spLocks noGrp="1" noChangeArrowheads="1"/>
          </p:cNvSpPr>
          <p:nvPr>
            <p:ph type="title"/>
          </p:nvPr>
        </p:nvSpPr>
        <p:spPr/>
        <p:txBody>
          <a:bodyPr/>
          <a:lstStyle/>
          <a:p>
            <a:pPr eaLnBrk="1" hangingPunct="1"/>
            <a:r>
              <a:rPr lang="en-US" altLang="en-US" sz="4000"/>
              <a:t>Legislative Branch- The Senate and House of Representatives</a:t>
            </a:r>
          </a:p>
        </p:txBody>
      </p:sp>
      <p:sp>
        <p:nvSpPr>
          <p:cNvPr id="10243" name="Rectangle 3">
            <a:extLst>
              <a:ext uri="{FF2B5EF4-FFF2-40B4-BE49-F238E27FC236}">
                <a16:creationId xmlns:a16="http://schemas.microsoft.com/office/drawing/2014/main" id="{0896DF18-5172-42EA-82CD-3F00F6CC1DC8}"/>
              </a:ext>
            </a:extLst>
          </p:cNvPr>
          <p:cNvSpPr>
            <a:spLocks noGrp="1" noChangeArrowheads="1"/>
          </p:cNvSpPr>
          <p:nvPr>
            <p:ph sz="half" idx="1"/>
          </p:nvPr>
        </p:nvSpPr>
        <p:spPr>
          <a:xfrm>
            <a:off x="4800600" y="1828800"/>
            <a:ext cx="4038600" cy="4525963"/>
          </a:xfrm>
        </p:spPr>
        <p:txBody>
          <a:bodyPr/>
          <a:lstStyle/>
          <a:p>
            <a:pPr eaLnBrk="1" hangingPunct="1"/>
            <a:r>
              <a:rPr lang="en-US" altLang="en-US"/>
              <a:t>Can declare war</a:t>
            </a:r>
          </a:p>
          <a:p>
            <a:pPr eaLnBrk="1" hangingPunct="1"/>
            <a:endParaRPr lang="en-US" altLang="en-US"/>
          </a:p>
          <a:p>
            <a:pPr eaLnBrk="1" hangingPunct="1"/>
            <a:r>
              <a:rPr lang="en-US" altLang="en-US"/>
              <a:t>Can impeach</a:t>
            </a:r>
          </a:p>
          <a:p>
            <a:pPr eaLnBrk="1" hangingPunct="1"/>
            <a:endParaRPr lang="en-US" altLang="en-US"/>
          </a:p>
          <a:p>
            <a:pPr eaLnBrk="1" hangingPunct="1"/>
            <a:r>
              <a:rPr lang="en-US" altLang="en-US"/>
              <a:t>Writes, debates, passes bills into law</a:t>
            </a:r>
          </a:p>
        </p:txBody>
      </p:sp>
      <p:pic>
        <p:nvPicPr>
          <p:cNvPr id="11268" name="Picture 5" descr="C:\Documents and Settings\kclements\Local Settings\Temporary Internet Files\Content.IE5\2XCDIHAD\MC900149508[1].wmf">
            <a:extLst>
              <a:ext uri="{FF2B5EF4-FFF2-40B4-BE49-F238E27FC236}">
                <a16:creationId xmlns:a16="http://schemas.microsoft.com/office/drawing/2014/main" id="{262D69B9-4849-4FC7-BC9F-F4D8466032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81200"/>
            <a:ext cx="420211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ox(in)">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box(in)">
                                      <p:cBhvr>
                                        <p:cTn id="12" dur="500"/>
                                        <p:tgtEl>
                                          <p:spTgt spid="102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0243">
                                            <p:txEl>
                                              <p:pRg st="4" end="4"/>
                                            </p:txEl>
                                          </p:spTgt>
                                        </p:tgtEl>
                                        <p:attrNameLst>
                                          <p:attrName>style.visibility</p:attrName>
                                        </p:attrNameLst>
                                      </p:cBhvr>
                                      <p:to>
                                        <p:strVal val="visible"/>
                                      </p:to>
                                    </p:set>
                                    <p:animEffect transition="in" filter="box(in)">
                                      <p:cBhvr>
                                        <p:cTn id="17"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861064B-7E1F-446E-B7A4-1C6A324BE888}"/>
              </a:ext>
            </a:extLst>
          </p:cNvPr>
          <p:cNvSpPr>
            <a:spLocks noGrp="1" noChangeArrowheads="1"/>
          </p:cNvSpPr>
          <p:nvPr>
            <p:ph type="title"/>
          </p:nvPr>
        </p:nvSpPr>
        <p:spPr/>
        <p:txBody>
          <a:bodyPr/>
          <a:lstStyle/>
          <a:p>
            <a:pPr eaLnBrk="1" hangingPunct="1"/>
            <a:r>
              <a:rPr lang="en-US" altLang="en-US"/>
              <a:t>Executive Branch</a:t>
            </a:r>
          </a:p>
        </p:txBody>
      </p:sp>
      <p:sp>
        <p:nvSpPr>
          <p:cNvPr id="11267" name="Rectangle 3">
            <a:extLst>
              <a:ext uri="{FF2B5EF4-FFF2-40B4-BE49-F238E27FC236}">
                <a16:creationId xmlns:a16="http://schemas.microsoft.com/office/drawing/2014/main" id="{3D2205C6-5CB3-4264-86CA-717C153C7D9A}"/>
              </a:ext>
            </a:extLst>
          </p:cNvPr>
          <p:cNvSpPr>
            <a:spLocks noGrp="1" noChangeArrowheads="1"/>
          </p:cNvSpPr>
          <p:nvPr>
            <p:ph type="body" idx="1"/>
          </p:nvPr>
        </p:nvSpPr>
        <p:spPr/>
        <p:txBody>
          <a:bodyPr/>
          <a:lstStyle/>
          <a:p>
            <a:pPr eaLnBrk="1" hangingPunct="1"/>
            <a:r>
              <a:rPr lang="en-US" altLang="en-US"/>
              <a:t>Makes treaties</a:t>
            </a:r>
          </a:p>
          <a:p>
            <a:pPr eaLnBrk="1" hangingPunct="1"/>
            <a:endParaRPr lang="en-US" altLang="en-US"/>
          </a:p>
          <a:p>
            <a:pPr eaLnBrk="1" hangingPunct="1"/>
            <a:r>
              <a:rPr lang="en-US" altLang="en-US"/>
              <a:t>Appoints judges</a:t>
            </a:r>
          </a:p>
          <a:p>
            <a:pPr eaLnBrk="1" hangingPunct="1"/>
            <a:endParaRPr lang="en-US" altLang="en-US"/>
          </a:p>
          <a:p>
            <a:pPr eaLnBrk="1" hangingPunct="1"/>
            <a:r>
              <a:rPr lang="en-US" altLang="en-US"/>
              <a:t>Is Commander-in-Chief</a:t>
            </a:r>
          </a:p>
          <a:p>
            <a:pPr eaLnBrk="1" hangingPunct="1"/>
            <a:endParaRPr lang="en-US" altLang="en-US"/>
          </a:p>
        </p:txBody>
      </p:sp>
      <p:pic>
        <p:nvPicPr>
          <p:cNvPr id="12292" name="Picture 5" descr="http://t2.gstatic.com/images?q=tbn:ANd9GcSkVv9iKSOZBfBpoxOFhd4toBvsSF0DeyUpIf_KSGRNQ5n-y296QQ">
            <a:extLst>
              <a:ext uri="{FF2B5EF4-FFF2-40B4-BE49-F238E27FC236}">
                <a16:creationId xmlns:a16="http://schemas.microsoft.com/office/drawing/2014/main" id="{691FBC91-D8BF-4735-8176-BF34CFA5B4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905000"/>
            <a:ext cx="41751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1267">
                                            <p:txEl>
                                              <p:pRg st="0" end="0"/>
                                            </p:txEl>
                                          </p:spTgt>
                                        </p:tgtEl>
                                        <p:attrNameLst>
                                          <p:attrName>ppt_x</p:attrName>
                                        </p:attrNameLst>
                                      </p:cBhvr>
                                    </p:anim>
                                    <p:anim from="0" to="-1.0" calcmode="lin" valueType="num">
                                      <p:cBhvr>
                                        <p:cTn id="8" dur="200" decel="50000" autoRev="1" fill="hold">
                                          <p:stCondLst>
                                            <p:cond delay="600"/>
                                          </p:stCondLst>
                                        </p:cTn>
                                        <p:tgtEl>
                                          <p:spTgt spid="11267">
                                            <p:txEl>
                                              <p:pRg st="0" end="0"/>
                                            </p:txEl>
                                          </p:spTgt>
                                        </p:tgtEl>
                                        <p:attrNameLst>
                                          <p:attrName>xshear</p:attrName>
                                        </p:attrNameLst>
                                      </p:cBhvr>
                                    </p:anim>
                                    <p:animScale>
                                      <p:cBhvr>
                                        <p:cTn id="9" dur="200" decel="100000" autoRev="1" fill="hold">
                                          <p:stCondLst>
                                            <p:cond delay="600"/>
                                          </p:stCondLst>
                                        </p:cTn>
                                        <p:tgtEl>
                                          <p:spTgt spid="11267">
                                            <p:txEl>
                                              <p:pRg st="0" end="0"/>
                                            </p:txEl>
                                          </p:spTgt>
                                        </p:tgtEl>
                                      </p:cBhvr>
                                      <p:from x="100000" y="100000"/>
                                      <p:to x="80000" y="100000"/>
                                    </p:animScale>
                                    <p:anim by="(#ppt_h/3+#ppt_w*0.1)" calcmode="lin" valueType="num">
                                      <p:cBhvr additive="sum">
                                        <p:cTn id="10" dur="200" decel="100000" autoRev="1" fill="hold">
                                          <p:stCondLst>
                                            <p:cond delay="600"/>
                                          </p:stCondLst>
                                        </p:cTn>
                                        <p:tgtEl>
                                          <p:spTgt spid="11267">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11267">
                                            <p:txEl>
                                              <p:pRg st="2" end="2"/>
                                            </p:txEl>
                                          </p:spTgt>
                                        </p:tgtEl>
                                        <p:attrNameLst>
                                          <p:attrName>ppt_x</p:attrName>
                                        </p:attrNameLst>
                                      </p:cBhvr>
                                    </p:anim>
                                    <p:anim from="0" to="-1.0" calcmode="lin" valueType="num">
                                      <p:cBhvr>
                                        <p:cTn id="16" dur="200" decel="50000" autoRev="1" fill="hold">
                                          <p:stCondLst>
                                            <p:cond delay="600"/>
                                          </p:stCondLst>
                                        </p:cTn>
                                        <p:tgtEl>
                                          <p:spTgt spid="11267">
                                            <p:txEl>
                                              <p:pRg st="2" end="2"/>
                                            </p:txEl>
                                          </p:spTgt>
                                        </p:tgtEl>
                                        <p:attrNameLst>
                                          <p:attrName>xshear</p:attrName>
                                        </p:attrNameLst>
                                      </p:cBhvr>
                                    </p:anim>
                                    <p:animScale>
                                      <p:cBhvr>
                                        <p:cTn id="17" dur="200" decel="100000" autoRev="1" fill="hold">
                                          <p:stCondLst>
                                            <p:cond delay="600"/>
                                          </p:stCondLst>
                                        </p:cTn>
                                        <p:tgtEl>
                                          <p:spTgt spid="11267">
                                            <p:txEl>
                                              <p:pRg st="2" end="2"/>
                                            </p:txEl>
                                          </p:spTgt>
                                        </p:tgtEl>
                                      </p:cBhvr>
                                      <p:from x="100000" y="100000"/>
                                      <p:to x="80000" y="100000"/>
                                    </p:animScale>
                                    <p:anim by="(#ppt_h/3+#ppt_w*0.1)" calcmode="lin" valueType="num">
                                      <p:cBhvr additive="sum">
                                        <p:cTn id="18" dur="200" decel="100000" autoRev="1" fill="hold">
                                          <p:stCondLst>
                                            <p:cond delay="600"/>
                                          </p:stCondLst>
                                        </p:cTn>
                                        <p:tgtEl>
                                          <p:spTgt spid="11267">
                                            <p:txEl>
                                              <p:pRg st="2" end="2"/>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anim from="(-#ppt_w/2)" to="(#ppt_x)" calcmode="lin" valueType="num">
                                      <p:cBhvr>
                                        <p:cTn id="23" dur="600" fill="hold">
                                          <p:stCondLst>
                                            <p:cond delay="0"/>
                                          </p:stCondLst>
                                        </p:cTn>
                                        <p:tgtEl>
                                          <p:spTgt spid="11267">
                                            <p:txEl>
                                              <p:pRg st="4" end="4"/>
                                            </p:txEl>
                                          </p:spTgt>
                                        </p:tgtEl>
                                        <p:attrNameLst>
                                          <p:attrName>ppt_x</p:attrName>
                                        </p:attrNameLst>
                                      </p:cBhvr>
                                    </p:anim>
                                    <p:anim from="0" to="-1.0" calcmode="lin" valueType="num">
                                      <p:cBhvr>
                                        <p:cTn id="24" dur="200" decel="50000" autoRev="1" fill="hold">
                                          <p:stCondLst>
                                            <p:cond delay="600"/>
                                          </p:stCondLst>
                                        </p:cTn>
                                        <p:tgtEl>
                                          <p:spTgt spid="11267">
                                            <p:txEl>
                                              <p:pRg st="4" end="4"/>
                                            </p:txEl>
                                          </p:spTgt>
                                        </p:tgtEl>
                                        <p:attrNameLst>
                                          <p:attrName>xshear</p:attrName>
                                        </p:attrNameLst>
                                      </p:cBhvr>
                                    </p:anim>
                                    <p:animScale>
                                      <p:cBhvr>
                                        <p:cTn id="25" dur="200" decel="100000" autoRev="1" fill="hold">
                                          <p:stCondLst>
                                            <p:cond delay="600"/>
                                          </p:stCondLst>
                                        </p:cTn>
                                        <p:tgtEl>
                                          <p:spTgt spid="11267">
                                            <p:txEl>
                                              <p:pRg st="4" end="4"/>
                                            </p:txEl>
                                          </p:spTgt>
                                        </p:tgtEl>
                                      </p:cBhvr>
                                      <p:from x="100000" y="100000"/>
                                      <p:to x="80000" y="100000"/>
                                    </p:animScale>
                                    <p:anim by="(#ppt_h/3+#ppt_w*0.1)" calcmode="lin" valueType="num">
                                      <p:cBhvr additive="sum">
                                        <p:cTn id="26" dur="200" decel="100000" autoRev="1" fill="hold">
                                          <p:stCondLst>
                                            <p:cond delay="600"/>
                                          </p:stCondLst>
                                        </p:cTn>
                                        <p:tgtEl>
                                          <p:spTgt spid="11267">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BF7193C-1A4E-4C59-BBE2-511BE164093E}"/>
              </a:ext>
            </a:extLst>
          </p:cNvPr>
          <p:cNvSpPr>
            <a:spLocks noGrp="1" noChangeArrowheads="1"/>
          </p:cNvSpPr>
          <p:nvPr>
            <p:ph type="title"/>
          </p:nvPr>
        </p:nvSpPr>
        <p:spPr/>
        <p:txBody>
          <a:bodyPr/>
          <a:lstStyle/>
          <a:p>
            <a:pPr eaLnBrk="1" hangingPunct="1"/>
            <a:r>
              <a:rPr lang="en-US" altLang="en-US"/>
              <a:t>Executive Branch</a:t>
            </a:r>
          </a:p>
        </p:txBody>
      </p:sp>
      <p:sp>
        <p:nvSpPr>
          <p:cNvPr id="12291" name="Rectangle 3">
            <a:extLst>
              <a:ext uri="{FF2B5EF4-FFF2-40B4-BE49-F238E27FC236}">
                <a16:creationId xmlns:a16="http://schemas.microsoft.com/office/drawing/2014/main" id="{084CA28D-DF81-404B-AB30-08ED27E21DD3}"/>
              </a:ext>
            </a:extLst>
          </p:cNvPr>
          <p:cNvSpPr>
            <a:spLocks noGrp="1" noChangeArrowheads="1"/>
          </p:cNvSpPr>
          <p:nvPr>
            <p:ph sz="half" idx="1"/>
          </p:nvPr>
        </p:nvSpPr>
        <p:spPr>
          <a:xfrm>
            <a:off x="4724400" y="1600200"/>
            <a:ext cx="4038600" cy="4525963"/>
          </a:xfrm>
        </p:spPr>
        <p:txBody>
          <a:bodyPr/>
          <a:lstStyle/>
          <a:p>
            <a:pPr eaLnBrk="1" hangingPunct="1"/>
            <a:r>
              <a:rPr lang="en-US" altLang="en-US"/>
              <a:t>Suggests budget ideas</a:t>
            </a:r>
          </a:p>
          <a:p>
            <a:pPr eaLnBrk="1" hangingPunct="1"/>
            <a:endParaRPr lang="en-US" altLang="en-US"/>
          </a:p>
          <a:p>
            <a:pPr eaLnBrk="1" hangingPunct="1"/>
            <a:r>
              <a:rPr lang="en-US" altLang="en-US"/>
              <a:t>Can veto a bill</a:t>
            </a:r>
          </a:p>
          <a:p>
            <a:pPr eaLnBrk="1" hangingPunct="1"/>
            <a:endParaRPr lang="en-US" altLang="en-US"/>
          </a:p>
          <a:p>
            <a:pPr eaLnBrk="1" hangingPunct="1"/>
            <a:r>
              <a:rPr lang="en-US" altLang="en-US"/>
              <a:t>Enforces this country’s laws</a:t>
            </a:r>
          </a:p>
        </p:txBody>
      </p:sp>
      <p:pic>
        <p:nvPicPr>
          <p:cNvPr id="13316" name="Picture 5" descr="C:\Documents and Settings\kclements\Local Settings\Temporary Internet Files\Content.IE5\2XCDIHAD\MC900149342[1].wmf">
            <a:extLst>
              <a:ext uri="{FF2B5EF4-FFF2-40B4-BE49-F238E27FC236}">
                <a16:creationId xmlns:a16="http://schemas.microsoft.com/office/drawing/2014/main" id="{227207F4-CD89-4F9A-921B-4D207FA66C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76400"/>
            <a:ext cx="43751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Scale>
                                      <p:cBhvr>
                                        <p:cTn id="7" dur="1000" decel="50000" fill="hold">
                                          <p:stCondLst>
                                            <p:cond delay="0"/>
                                          </p:stCondLst>
                                        </p:cTn>
                                        <p:tgtEl>
                                          <p:spTgt spid="1229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2291">
                                            <p:txEl>
                                              <p:pRg st="0" end="0"/>
                                            </p:txEl>
                                          </p:spTgt>
                                        </p:tgtEl>
                                        <p:attrNameLst>
                                          <p:attrName>ppt_x</p:attrName>
                                          <p:attrName>ppt_y</p:attrName>
                                        </p:attrNameLst>
                                      </p:cBhvr>
                                    </p:animMotion>
                                    <p:animEffect transition="in" filter="fade">
                                      <p:cBhvr>
                                        <p:cTn id="9" dur="1000"/>
                                        <p:tgtEl>
                                          <p:spTgt spid="1229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12291">
                                            <p:txEl>
                                              <p:pRg st="2" end="2"/>
                                            </p:txEl>
                                          </p:spTgt>
                                        </p:tgtEl>
                                        <p:attrNameLst>
                                          <p:attrName>style.visibility</p:attrName>
                                        </p:attrNameLst>
                                      </p:cBhvr>
                                      <p:to>
                                        <p:strVal val="visible"/>
                                      </p:to>
                                    </p:set>
                                    <p:animScale>
                                      <p:cBhvr>
                                        <p:cTn id="14" dur="1000" decel="50000" fill="hold">
                                          <p:stCondLst>
                                            <p:cond delay="0"/>
                                          </p:stCondLst>
                                        </p:cTn>
                                        <p:tgtEl>
                                          <p:spTgt spid="12291">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2291">
                                            <p:txEl>
                                              <p:pRg st="2" end="2"/>
                                            </p:txEl>
                                          </p:spTgt>
                                        </p:tgtEl>
                                        <p:attrNameLst>
                                          <p:attrName>ppt_x</p:attrName>
                                          <p:attrName>ppt_y</p:attrName>
                                        </p:attrNameLst>
                                      </p:cBhvr>
                                    </p:animMotion>
                                    <p:animEffect transition="in" filter="fade">
                                      <p:cBhvr>
                                        <p:cTn id="16" dur="1000"/>
                                        <p:tgtEl>
                                          <p:spTgt spid="12291">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12291">
                                            <p:txEl>
                                              <p:pRg st="4" end="4"/>
                                            </p:txEl>
                                          </p:spTgt>
                                        </p:tgtEl>
                                        <p:attrNameLst>
                                          <p:attrName>style.visibility</p:attrName>
                                        </p:attrNameLst>
                                      </p:cBhvr>
                                      <p:to>
                                        <p:strVal val="visible"/>
                                      </p:to>
                                    </p:set>
                                    <p:animScale>
                                      <p:cBhvr>
                                        <p:cTn id="21" dur="1000" decel="50000" fill="hold">
                                          <p:stCondLst>
                                            <p:cond delay="0"/>
                                          </p:stCondLst>
                                        </p:cTn>
                                        <p:tgtEl>
                                          <p:spTgt spid="12291">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2291">
                                            <p:txEl>
                                              <p:pRg st="4" end="4"/>
                                            </p:txEl>
                                          </p:spTgt>
                                        </p:tgtEl>
                                        <p:attrNameLst>
                                          <p:attrName>ppt_x</p:attrName>
                                          <p:attrName>ppt_y</p:attrName>
                                        </p:attrNameLst>
                                      </p:cBhvr>
                                    </p:animMotion>
                                    <p:animEffect transition="in" filter="fade">
                                      <p:cBhvr>
                                        <p:cTn id="23" dur="10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A5B335B-AF4C-4B10-91E4-7C6C92B8C072}"/>
              </a:ext>
            </a:extLst>
          </p:cNvPr>
          <p:cNvSpPr>
            <a:spLocks noGrp="1" noChangeArrowheads="1"/>
          </p:cNvSpPr>
          <p:nvPr>
            <p:ph type="title"/>
          </p:nvPr>
        </p:nvSpPr>
        <p:spPr/>
        <p:txBody>
          <a:bodyPr/>
          <a:lstStyle/>
          <a:p>
            <a:pPr eaLnBrk="1" hangingPunct="1"/>
            <a:r>
              <a:rPr lang="en-US" altLang="en-US"/>
              <a:t>Judicial Branch</a:t>
            </a:r>
          </a:p>
        </p:txBody>
      </p:sp>
      <p:sp>
        <p:nvSpPr>
          <p:cNvPr id="13315" name="Rectangle 3">
            <a:extLst>
              <a:ext uri="{FF2B5EF4-FFF2-40B4-BE49-F238E27FC236}">
                <a16:creationId xmlns:a16="http://schemas.microsoft.com/office/drawing/2014/main" id="{ACEA1948-4C73-48A2-9C63-C9148CBC1611}"/>
              </a:ext>
            </a:extLst>
          </p:cNvPr>
          <p:cNvSpPr>
            <a:spLocks noGrp="1" noChangeArrowheads="1"/>
          </p:cNvSpPr>
          <p:nvPr>
            <p:ph sz="half" idx="1"/>
          </p:nvPr>
        </p:nvSpPr>
        <p:spPr/>
        <p:txBody>
          <a:bodyPr/>
          <a:lstStyle/>
          <a:p>
            <a:pPr eaLnBrk="1" hangingPunct="1"/>
            <a:r>
              <a:rPr lang="en-US" altLang="en-US"/>
              <a:t>Decides arguments about the meaning of laws</a:t>
            </a:r>
          </a:p>
          <a:p>
            <a:pPr eaLnBrk="1" hangingPunct="1"/>
            <a:endParaRPr lang="en-US" altLang="en-US"/>
          </a:p>
          <a:p>
            <a:pPr eaLnBrk="1" hangingPunct="1"/>
            <a:r>
              <a:rPr lang="en-US" altLang="en-US"/>
              <a:t>Rules on how a law should be applied</a:t>
            </a:r>
          </a:p>
          <a:p>
            <a:pPr eaLnBrk="1" hangingPunct="1"/>
            <a:endParaRPr lang="en-US" altLang="en-US"/>
          </a:p>
          <a:p>
            <a:pPr eaLnBrk="1" hangingPunct="1"/>
            <a:endParaRPr lang="en-US" altLang="en-US"/>
          </a:p>
        </p:txBody>
      </p:sp>
      <p:pic>
        <p:nvPicPr>
          <p:cNvPr id="14340" name="Picture 6" descr="C:\Documents and Settings\kclements\Local Settings\Temporary Internet Files\Content.IE5\ATUNA1IJ\MC900149510[1].wmf">
            <a:extLst>
              <a:ext uri="{FF2B5EF4-FFF2-40B4-BE49-F238E27FC236}">
                <a16:creationId xmlns:a16="http://schemas.microsoft.com/office/drawing/2014/main" id="{98FDA5E0-E5BB-4737-8B37-A316B65B94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5775" y="1600200"/>
            <a:ext cx="455295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1000"/>
                                        <p:tgtEl>
                                          <p:spTgt spid="13315">
                                            <p:txEl>
                                              <p:pRg st="0" end="0"/>
                                            </p:txEl>
                                          </p:spTgt>
                                        </p:tgtEl>
                                      </p:cBhvr>
                                    </p:animEffect>
                                    <p:anim calcmode="lin" valueType="num">
                                      <p:cBhvr>
                                        <p:cTn id="8" dur="10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331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31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animEffect transition="in" filter="fade">
                                      <p:cBhvr>
                                        <p:cTn id="15" dur="1000"/>
                                        <p:tgtEl>
                                          <p:spTgt spid="13315">
                                            <p:txEl>
                                              <p:pRg st="2" end="2"/>
                                            </p:txEl>
                                          </p:spTgt>
                                        </p:tgtEl>
                                      </p:cBhvr>
                                    </p:animEffect>
                                    <p:anim calcmode="lin" valueType="num">
                                      <p:cBhvr>
                                        <p:cTn id="16" dur="10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3315">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3315">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A21C50C0-F6AE-4732-A453-2C4D6DF149EE}"/>
              </a:ext>
            </a:extLst>
          </p:cNvPr>
          <p:cNvSpPr>
            <a:spLocks noGrp="1" noChangeArrowheads="1"/>
          </p:cNvSpPr>
          <p:nvPr>
            <p:ph type="title"/>
          </p:nvPr>
        </p:nvSpPr>
        <p:spPr/>
        <p:txBody>
          <a:bodyPr/>
          <a:lstStyle/>
          <a:p>
            <a:pPr eaLnBrk="1" hangingPunct="1"/>
            <a:r>
              <a:rPr lang="en-US" altLang="en-US"/>
              <a:t>Judicial Branch</a:t>
            </a:r>
          </a:p>
        </p:txBody>
      </p:sp>
      <p:sp>
        <p:nvSpPr>
          <p:cNvPr id="14339" name="Rectangle 3">
            <a:extLst>
              <a:ext uri="{FF2B5EF4-FFF2-40B4-BE49-F238E27FC236}">
                <a16:creationId xmlns:a16="http://schemas.microsoft.com/office/drawing/2014/main" id="{BC54EE3C-BF18-4B87-9101-56DBE9290C21}"/>
              </a:ext>
            </a:extLst>
          </p:cNvPr>
          <p:cNvSpPr>
            <a:spLocks noGrp="1" noChangeArrowheads="1"/>
          </p:cNvSpPr>
          <p:nvPr>
            <p:ph sz="half" idx="1"/>
          </p:nvPr>
        </p:nvSpPr>
        <p:spPr>
          <a:xfrm>
            <a:off x="4724400" y="1600200"/>
            <a:ext cx="4038600" cy="4525963"/>
          </a:xfrm>
        </p:spPr>
        <p:txBody>
          <a:bodyPr/>
          <a:lstStyle/>
          <a:p>
            <a:pPr eaLnBrk="1" hangingPunct="1"/>
            <a:endParaRPr lang="en-US" altLang="en-US"/>
          </a:p>
          <a:p>
            <a:pPr eaLnBrk="1" hangingPunct="1"/>
            <a:r>
              <a:rPr lang="en-US" altLang="en-US"/>
              <a:t>Decides when constitution is violated</a:t>
            </a:r>
          </a:p>
          <a:p>
            <a:pPr eaLnBrk="1" hangingPunct="1">
              <a:buFontTx/>
              <a:buNone/>
            </a:pPr>
            <a:endParaRPr lang="en-US" altLang="en-US"/>
          </a:p>
          <a:p>
            <a:pPr eaLnBrk="1" hangingPunct="1"/>
            <a:r>
              <a:rPr lang="en-US" altLang="en-US"/>
              <a:t>Decides outcome when executive and legislative branch disagree about laws that have been passed</a:t>
            </a:r>
          </a:p>
        </p:txBody>
      </p:sp>
      <p:pic>
        <p:nvPicPr>
          <p:cNvPr id="15364" name="Picture 6" descr="http://government.phillipmartin.info/government_judge.gif">
            <a:extLst>
              <a:ext uri="{FF2B5EF4-FFF2-40B4-BE49-F238E27FC236}">
                <a16:creationId xmlns:a16="http://schemas.microsoft.com/office/drawing/2014/main" id="{E4581631-8768-43A3-A389-5EA2FD6590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95400"/>
            <a:ext cx="3952875"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box(in)">
                                      <p:cBhvr>
                                        <p:cTn id="7" dur="500"/>
                                        <p:tgtEl>
                                          <p:spTgt spid="1433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4339">
                                            <p:txEl>
                                              <p:pRg st="3" end="3"/>
                                            </p:txEl>
                                          </p:spTgt>
                                        </p:tgtEl>
                                        <p:attrNameLst>
                                          <p:attrName>style.visibility</p:attrName>
                                        </p:attrNameLst>
                                      </p:cBhvr>
                                      <p:to>
                                        <p:strVal val="visible"/>
                                      </p:to>
                                    </p:set>
                                    <p:animEffect transition="in" filter="box(in)">
                                      <p:cBhvr>
                                        <p:cTn id="12" dur="5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allAtOnce"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C9A1ED4-B64E-4CFE-8093-5FEB300A845C}"/>
              </a:ext>
            </a:extLst>
          </p:cNvPr>
          <p:cNvSpPr>
            <a:spLocks noGrp="1" noChangeArrowheads="1"/>
          </p:cNvSpPr>
          <p:nvPr>
            <p:ph type="title"/>
          </p:nvPr>
        </p:nvSpPr>
        <p:spPr/>
        <p:txBody>
          <a:bodyPr/>
          <a:lstStyle/>
          <a:p>
            <a:pPr eaLnBrk="1" hangingPunct="1"/>
            <a:r>
              <a:rPr lang="en-US" altLang="en-US" sz="4000"/>
              <a:t>Outcome of Division of Labor</a:t>
            </a:r>
          </a:p>
        </p:txBody>
      </p:sp>
      <p:sp>
        <p:nvSpPr>
          <p:cNvPr id="15363" name="Rectangle 3">
            <a:extLst>
              <a:ext uri="{FF2B5EF4-FFF2-40B4-BE49-F238E27FC236}">
                <a16:creationId xmlns:a16="http://schemas.microsoft.com/office/drawing/2014/main" id="{486CDEA3-D4AF-4B32-9CE6-D7D52B68DD8D}"/>
              </a:ext>
            </a:extLst>
          </p:cNvPr>
          <p:cNvSpPr>
            <a:spLocks noGrp="1" noChangeArrowheads="1"/>
          </p:cNvSpPr>
          <p:nvPr>
            <p:ph sz="half" idx="1"/>
          </p:nvPr>
        </p:nvSpPr>
        <p:spPr/>
        <p:txBody>
          <a:bodyPr/>
          <a:lstStyle/>
          <a:p>
            <a:pPr eaLnBrk="1" hangingPunct="1">
              <a:lnSpc>
                <a:spcPct val="90000"/>
              </a:lnSpc>
            </a:pPr>
            <a:r>
              <a:rPr lang="en-US" altLang="en-US"/>
              <a:t>A form of job sharing</a:t>
            </a:r>
          </a:p>
          <a:p>
            <a:pPr eaLnBrk="1" hangingPunct="1">
              <a:lnSpc>
                <a:spcPct val="90000"/>
              </a:lnSpc>
            </a:pPr>
            <a:endParaRPr lang="en-US" altLang="en-US"/>
          </a:p>
          <a:p>
            <a:pPr eaLnBrk="1" hangingPunct="1">
              <a:lnSpc>
                <a:spcPct val="90000"/>
              </a:lnSpc>
            </a:pPr>
            <a:r>
              <a:rPr lang="en-US" altLang="en-US"/>
              <a:t>A check of powers</a:t>
            </a:r>
          </a:p>
          <a:p>
            <a:pPr eaLnBrk="1" hangingPunct="1">
              <a:lnSpc>
                <a:spcPct val="90000"/>
              </a:lnSpc>
            </a:pPr>
            <a:endParaRPr lang="en-US" altLang="en-US"/>
          </a:p>
          <a:p>
            <a:pPr eaLnBrk="1" hangingPunct="1">
              <a:lnSpc>
                <a:spcPct val="90000"/>
              </a:lnSpc>
            </a:pPr>
            <a:r>
              <a:rPr lang="en-US" altLang="en-US"/>
              <a:t>A balance of responsibilities</a:t>
            </a:r>
          </a:p>
          <a:p>
            <a:pPr eaLnBrk="1" hangingPunct="1">
              <a:lnSpc>
                <a:spcPct val="90000"/>
              </a:lnSpc>
            </a:pPr>
            <a:endParaRPr lang="en-US" altLang="en-US"/>
          </a:p>
          <a:p>
            <a:pPr eaLnBrk="1" hangingPunct="1">
              <a:lnSpc>
                <a:spcPct val="90000"/>
              </a:lnSpc>
            </a:pPr>
            <a:r>
              <a:rPr lang="en-US" altLang="en-US"/>
              <a:t>A prevention of dangerous power grabs by those who govern</a:t>
            </a:r>
          </a:p>
        </p:txBody>
      </p:sp>
      <p:pic>
        <p:nvPicPr>
          <p:cNvPr id="16388" name="Picture 10" descr="http://regentsprep.org/Regents/ushisgov/themes/government/check_header.gif">
            <a:extLst>
              <a:ext uri="{FF2B5EF4-FFF2-40B4-BE49-F238E27FC236}">
                <a16:creationId xmlns:a16="http://schemas.microsoft.com/office/drawing/2014/main" id="{D89A522F-00FC-4994-8C28-AD4263F828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752600"/>
            <a:ext cx="4297363"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5363">
                                            <p:txEl>
                                              <p:pRg st="0" end="0"/>
                                            </p:txEl>
                                          </p:spTgt>
                                        </p:tgtEl>
                                        <p:attrNameLst>
                                          <p:attrName>ppt_x</p:attrName>
                                        </p:attrNameLst>
                                      </p:cBhvr>
                                    </p:anim>
                                    <p:anim from="0" to="-1.0" calcmode="lin" valueType="num">
                                      <p:cBhvr>
                                        <p:cTn id="8" dur="200" decel="50000" autoRev="1" fill="hold">
                                          <p:stCondLst>
                                            <p:cond delay="600"/>
                                          </p:stCondLst>
                                        </p:cTn>
                                        <p:tgtEl>
                                          <p:spTgt spid="15363">
                                            <p:txEl>
                                              <p:pRg st="0" end="0"/>
                                            </p:txEl>
                                          </p:spTgt>
                                        </p:tgtEl>
                                        <p:attrNameLst>
                                          <p:attrName>xshear</p:attrName>
                                        </p:attrNameLst>
                                      </p:cBhvr>
                                    </p:anim>
                                    <p:animScale>
                                      <p:cBhvr>
                                        <p:cTn id="9" dur="200" decel="100000" autoRev="1" fill="hold">
                                          <p:stCondLst>
                                            <p:cond delay="600"/>
                                          </p:stCondLst>
                                        </p:cTn>
                                        <p:tgtEl>
                                          <p:spTgt spid="15363">
                                            <p:txEl>
                                              <p:pRg st="0" end="0"/>
                                            </p:txEl>
                                          </p:spTgt>
                                        </p:tgtEl>
                                      </p:cBhvr>
                                      <p:from x="100000" y="100000"/>
                                      <p:to x="80000" y="100000"/>
                                    </p:animScale>
                                    <p:anim by="(#ppt_h/3+#ppt_w*0.1)" calcmode="lin" valueType="num">
                                      <p:cBhvr additive="sum">
                                        <p:cTn id="10" dur="200" decel="100000" autoRev="1" fill="hold">
                                          <p:stCondLst>
                                            <p:cond delay="600"/>
                                          </p:stCondLst>
                                        </p:cTn>
                                        <p:tgtEl>
                                          <p:spTgt spid="15363">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15363">
                                            <p:txEl>
                                              <p:pRg st="2" end="2"/>
                                            </p:txEl>
                                          </p:spTgt>
                                        </p:tgtEl>
                                        <p:attrNameLst>
                                          <p:attrName>ppt_x</p:attrName>
                                        </p:attrNameLst>
                                      </p:cBhvr>
                                    </p:anim>
                                    <p:anim from="0" to="-1.0" calcmode="lin" valueType="num">
                                      <p:cBhvr>
                                        <p:cTn id="16" dur="200" decel="50000" autoRev="1" fill="hold">
                                          <p:stCondLst>
                                            <p:cond delay="600"/>
                                          </p:stCondLst>
                                        </p:cTn>
                                        <p:tgtEl>
                                          <p:spTgt spid="15363">
                                            <p:txEl>
                                              <p:pRg st="2" end="2"/>
                                            </p:txEl>
                                          </p:spTgt>
                                        </p:tgtEl>
                                        <p:attrNameLst>
                                          <p:attrName>xshear</p:attrName>
                                        </p:attrNameLst>
                                      </p:cBhvr>
                                    </p:anim>
                                    <p:animScale>
                                      <p:cBhvr>
                                        <p:cTn id="17" dur="200" decel="100000" autoRev="1" fill="hold">
                                          <p:stCondLst>
                                            <p:cond delay="600"/>
                                          </p:stCondLst>
                                        </p:cTn>
                                        <p:tgtEl>
                                          <p:spTgt spid="15363">
                                            <p:txEl>
                                              <p:pRg st="2" end="2"/>
                                            </p:txEl>
                                          </p:spTgt>
                                        </p:tgtEl>
                                      </p:cBhvr>
                                      <p:from x="100000" y="100000"/>
                                      <p:to x="80000" y="100000"/>
                                    </p:animScale>
                                    <p:anim by="(#ppt_h/3+#ppt_w*0.1)" calcmode="lin" valueType="num">
                                      <p:cBhvr additive="sum">
                                        <p:cTn id="18" dur="200" decel="100000" autoRev="1" fill="hold">
                                          <p:stCondLst>
                                            <p:cond delay="600"/>
                                          </p:stCondLst>
                                        </p:cTn>
                                        <p:tgtEl>
                                          <p:spTgt spid="15363">
                                            <p:txEl>
                                              <p:pRg st="2" end="2"/>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15363">
                                            <p:txEl>
                                              <p:pRg st="4" end="4"/>
                                            </p:txEl>
                                          </p:spTgt>
                                        </p:tgtEl>
                                        <p:attrNameLst>
                                          <p:attrName>style.visibility</p:attrName>
                                        </p:attrNameLst>
                                      </p:cBhvr>
                                      <p:to>
                                        <p:strVal val="visible"/>
                                      </p:to>
                                    </p:set>
                                    <p:anim from="(-#ppt_w/2)" to="(#ppt_x)" calcmode="lin" valueType="num">
                                      <p:cBhvr>
                                        <p:cTn id="23" dur="600" fill="hold">
                                          <p:stCondLst>
                                            <p:cond delay="0"/>
                                          </p:stCondLst>
                                        </p:cTn>
                                        <p:tgtEl>
                                          <p:spTgt spid="15363">
                                            <p:txEl>
                                              <p:pRg st="4" end="4"/>
                                            </p:txEl>
                                          </p:spTgt>
                                        </p:tgtEl>
                                        <p:attrNameLst>
                                          <p:attrName>ppt_x</p:attrName>
                                        </p:attrNameLst>
                                      </p:cBhvr>
                                    </p:anim>
                                    <p:anim from="0" to="-1.0" calcmode="lin" valueType="num">
                                      <p:cBhvr>
                                        <p:cTn id="24" dur="200" decel="50000" autoRev="1" fill="hold">
                                          <p:stCondLst>
                                            <p:cond delay="600"/>
                                          </p:stCondLst>
                                        </p:cTn>
                                        <p:tgtEl>
                                          <p:spTgt spid="15363">
                                            <p:txEl>
                                              <p:pRg st="4" end="4"/>
                                            </p:txEl>
                                          </p:spTgt>
                                        </p:tgtEl>
                                        <p:attrNameLst>
                                          <p:attrName>xshear</p:attrName>
                                        </p:attrNameLst>
                                      </p:cBhvr>
                                    </p:anim>
                                    <p:animScale>
                                      <p:cBhvr>
                                        <p:cTn id="25" dur="200" decel="100000" autoRev="1" fill="hold">
                                          <p:stCondLst>
                                            <p:cond delay="600"/>
                                          </p:stCondLst>
                                        </p:cTn>
                                        <p:tgtEl>
                                          <p:spTgt spid="15363">
                                            <p:txEl>
                                              <p:pRg st="4" end="4"/>
                                            </p:txEl>
                                          </p:spTgt>
                                        </p:tgtEl>
                                      </p:cBhvr>
                                      <p:from x="100000" y="100000"/>
                                      <p:to x="80000" y="100000"/>
                                    </p:animScale>
                                    <p:anim by="(#ppt_h/3+#ppt_w*0.1)" calcmode="lin" valueType="num">
                                      <p:cBhvr additive="sum">
                                        <p:cTn id="26" dur="200" decel="100000" autoRev="1" fill="hold">
                                          <p:stCondLst>
                                            <p:cond delay="600"/>
                                          </p:stCondLst>
                                        </p:cTn>
                                        <p:tgtEl>
                                          <p:spTgt spid="15363">
                                            <p:txEl>
                                              <p:pRg st="4" end="4"/>
                                            </p:txEl>
                                          </p:spTgt>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nodeType="clickEffect">
                                  <p:stCondLst>
                                    <p:cond delay="0"/>
                                  </p:stCondLst>
                                  <p:childTnLst>
                                    <p:set>
                                      <p:cBhvr>
                                        <p:cTn id="30" dur="1" fill="hold">
                                          <p:stCondLst>
                                            <p:cond delay="0"/>
                                          </p:stCondLst>
                                        </p:cTn>
                                        <p:tgtEl>
                                          <p:spTgt spid="15363">
                                            <p:txEl>
                                              <p:pRg st="6" end="6"/>
                                            </p:txEl>
                                          </p:spTgt>
                                        </p:tgtEl>
                                        <p:attrNameLst>
                                          <p:attrName>style.visibility</p:attrName>
                                        </p:attrNameLst>
                                      </p:cBhvr>
                                      <p:to>
                                        <p:strVal val="visible"/>
                                      </p:to>
                                    </p:set>
                                    <p:anim from="(-#ppt_w/2)" to="(#ppt_x)" calcmode="lin" valueType="num">
                                      <p:cBhvr>
                                        <p:cTn id="31" dur="600" fill="hold">
                                          <p:stCondLst>
                                            <p:cond delay="0"/>
                                          </p:stCondLst>
                                        </p:cTn>
                                        <p:tgtEl>
                                          <p:spTgt spid="15363">
                                            <p:txEl>
                                              <p:pRg st="6" end="6"/>
                                            </p:txEl>
                                          </p:spTgt>
                                        </p:tgtEl>
                                        <p:attrNameLst>
                                          <p:attrName>ppt_x</p:attrName>
                                        </p:attrNameLst>
                                      </p:cBhvr>
                                    </p:anim>
                                    <p:anim from="0" to="-1.0" calcmode="lin" valueType="num">
                                      <p:cBhvr>
                                        <p:cTn id="32" dur="200" decel="50000" autoRev="1" fill="hold">
                                          <p:stCondLst>
                                            <p:cond delay="600"/>
                                          </p:stCondLst>
                                        </p:cTn>
                                        <p:tgtEl>
                                          <p:spTgt spid="15363">
                                            <p:txEl>
                                              <p:pRg st="6" end="6"/>
                                            </p:txEl>
                                          </p:spTgt>
                                        </p:tgtEl>
                                        <p:attrNameLst>
                                          <p:attrName>xshear</p:attrName>
                                        </p:attrNameLst>
                                      </p:cBhvr>
                                    </p:anim>
                                    <p:animScale>
                                      <p:cBhvr>
                                        <p:cTn id="33" dur="200" decel="100000" autoRev="1" fill="hold">
                                          <p:stCondLst>
                                            <p:cond delay="600"/>
                                          </p:stCondLst>
                                        </p:cTn>
                                        <p:tgtEl>
                                          <p:spTgt spid="15363">
                                            <p:txEl>
                                              <p:pRg st="6" end="6"/>
                                            </p:txEl>
                                          </p:spTgt>
                                        </p:tgtEl>
                                      </p:cBhvr>
                                      <p:from x="100000" y="100000"/>
                                      <p:to x="80000" y="100000"/>
                                    </p:animScale>
                                    <p:anim by="(#ppt_h/3+#ppt_w*0.1)" calcmode="lin" valueType="num">
                                      <p:cBhvr additive="sum">
                                        <p:cTn id="34" dur="200" decel="100000" autoRev="1" fill="hold">
                                          <p:stCondLst>
                                            <p:cond delay="600"/>
                                          </p:stCondLst>
                                        </p:cTn>
                                        <p:tgtEl>
                                          <p:spTgt spid="15363">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E7380EAE-8D95-4E7D-9E32-19758B5C0BA7}"/>
              </a:ext>
            </a:extLst>
          </p:cNvPr>
          <p:cNvSpPr>
            <a:spLocks noGrp="1" noChangeArrowheads="1"/>
          </p:cNvSpPr>
          <p:nvPr>
            <p:ph type="title"/>
          </p:nvPr>
        </p:nvSpPr>
        <p:spPr/>
        <p:txBody>
          <a:bodyPr/>
          <a:lstStyle/>
          <a:p>
            <a:pPr eaLnBrk="1" hangingPunct="1"/>
            <a:r>
              <a:rPr lang="en-US" altLang="en-US" sz="4000"/>
              <a:t>Checks and Balances:</a:t>
            </a:r>
            <a:br>
              <a:rPr lang="en-US" altLang="en-US" sz="4000"/>
            </a:br>
            <a:r>
              <a:rPr lang="en-US" altLang="en-US" sz="4000"/>
              <a:t>Legislative Check of Executive</a:t>
            </a:r>
          </a:p>
        </p:txBody>
      </p:sp>
      <p:sp>
        <p:nvSpPr>
          <p:cNvPr id="16387" name="Rectangle 3">
            <a:extLst>
              <a:ext uri="{FF2B5EF4-FFF2-40B4-BE49-F238E27FC236}">
                <a16:creationId xmlns:a16="http://schemas.microsoft.com/office/drawing/2014/main" id="{77D9C939-0647-45F7-8A95-38F3EA220C90}"/>
              </a:ext>
            </a:extLst>
          </p:cNvPr>
          <p:cNvSpPr>
            <a:spLocks noGrp="1" noChangeArrowheads="1"/>
          </p:cNvSpPr>
          <p:nvPr>
            <p:ph sz="half" idx="1"/>
          </p:nvPr>
        </p:nvSpPr>
        <p:spPr>
          <a:xfrm>
            <a:off x="4800600" y="1600200"/>
            <a:ext cx="4038600" cy="4525963"/>
          </a:xfrm>
        </p:spPr>
        <p:txBody>
          <a:bodyPr/>
          <a:lstStyle/>
          <a:p>
            <a:pPr eaLnBrk="1" hangingPunct="1">
              <a:lnSpc>
                <a:spcPct val="90000"/>
              </a:lnSpc>
            </a:pPr>
            <a:r>
              <a:rPr lang="en-US" altLang="en-US"/>
              <a:t>Can override presidential vetoes</a:t>
            </a:r>
          </a:p>
          <a:p>
            <a:pPr eaLnBrk="1" hangingPunct="1">
              <a:lnSpc>
                <a:spcPct val="90000"/>
              </a:lnSpc>
            </a:pPr>
            <a:endParaRPr lang="en-US" altLang="en-US"/>
          </a:p>
          <a:p>
            <a:pPr eaLnBrk="1" hangingPunct="1">
              <a:lnSpc>
                <a:spcPct val="90000"/>
              </a:lnSpc>
            </a:pPr>
            <a:r>
              <a:rPr lang="en-US" altLang="en-US"/>
              <a:t>Has power of the purse strings</a:t>
            </a:r>
          </a:p>
          <a:p>
            <a:pPr eaLnBrk="1" hangingPunct="1">
              <a:lnSpc>
                <a:spcPct val="90000"/>
              </a:lnSpc>
            </a:pPr>
            <a:endParaRPr lang="en-US" altLang="en-US"/>
          </a:p>
          <a:p>
            <a:pPr eaLnBrk="1" hangingPunct="1">
              <a:lnSpc>
                <a:spcPct val="90000"/>
              </a:lnSpc>
            </a:pPr>
            <a:r>
              <a:rPr lang="en-US" altLang="en-US"/>
              <a:t>Can impeach president</a:t>
            </a:r>
          </a:p>
          <a:p>
            <a:pPr eaLnBrk="1" hangingPunct="1">
              <a:lnSpc>
                <a:spcPct val="90000"/>
              </a:lnSpc>
            </a:pPr>
            <a:endParaRPr lang="en-US" altLang="en-US"/>
          </a:p>
          <a:p>
            <a:pPr eaLnBrk="1" hangingPunct="1">
              <a:lnSpc>
                <a:spcPct val="90000"/>
              </a:lnSpc>
            </a:pPr>
            <a:r>
              <a:rPr lang="en-US" altLang="en-US"/>
              <a:t>Approves treaties and presidential appointments</a:t>
            </a:r>
            <a:endParaRPr lang="en-US" altLang="en-US">
              <a:solidFill>
                <a:srgbClr val="FF0000"/>
              </a:solidFill>
            </a:endParaRPr>
          </a:p>
        </p:txBody>
      </p:sp>
      <p:pic>
        <p:nvPicPr>
          <p:cNvPr id="17412" name="Picture 6" descr="http://regentsprep.org/Regents/ushisgov/themes/government/l_check_e.gif">
            <a:extLst>
              <a:ext uri="{FF2B5EF4-FFF2-40B4-BE49-F238E27FC236}">
                <a16:creationId xmlns:a16="http://schemas.microsoft.com/office/drawing/2014/main" id="{99A03017-261A-4273-82F4-89CD3B31B5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828800"/>
            <a:ext cx="38862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dissolve">
                                      <p:cBhvr>
                                        <p:cTn id="7" dur="5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Effect transition="in" filter="dissolve">
                                      <p:cBhvr>
                                        <p:cTn id="12" dur="500"/>
                                        <p:tgtEl>
                                          <p:spTgt spid="163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6387">
                                            <p:txEl>
                                              <p:pRg st="4" end="4"/>
                                            </p:txEl>
                                          </p:spTgt>
                                        </p:tgtEl>
                                        <p:attrNameLst>
                                          <p:attrName>style.visibility</p:attrName>
                                        </p:attrNameLst>
                                      </p:cBhvr>
                                      <p:to>
                                        <p:strVal val="visible"/>
                                      </p:to>
                                    </p:set>
                                    <p:animEffect transition="in" filter="dissolve">
                                      <p:cBhvr>
                                        <p:cTn id="17" dur="500"/>
                                        <p:tgtEl>
                                          <p:spTgt spid="16387">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6387">
                                            <p:txEl>
                                              <p:pRg st="6" end="6"/>
                                            </p:txEl>
                                          </p:spTgt>
                                        </p:tgtEl>
                                        <p:attrNameLst>
                                          <p:attrName>style.visibility</p:attrName>
                                        </p:attrNameLst>
                                      </p:cBhvr>
                                      <p:to>
                                        <p:strVal val="visible"/>
                                      </p:to>
                                    </p:set>
                                    <p:animEffect transition="in" filter="dissolve">
                                      <p:cBhvr>
                                        <p:cTn id="22" dur="500"/>
                                        <p:tgtEl>
                                          <p:spTgt spid="16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0BE0A537-E937-43D9-B55E-4E3E6AA74C40}"/>
              </a:ext>
            </a:extLst>
          </p:cNvPr>
          <p:cNvSpPr>
            <a:spLocks noGrp="1" noChangeArrowheads="1"/>
          </p:cNvSpPr>
          <p:nvPr>
            <p:ph type="title"/>
          </p:nvPr>
        </p:nvSpPr>
        <p:spPr>
          <a:xfrm>
            <a:off x="457200" y="381000"/>
            <a:ext cx="8229600" cy="1143000"/>
          </a:xfrm>
        </p:spPr>
        <p:txBody>
          <a:bodyPr/>
          <a:lstStyle/>
          <a:p>
            <a:pPr eaLnBrk="1" hangingPunct="1"/>
            <a:r>
              <a:rPr lang="en-US" altLang="en-US" sz="4000"/>
              <a:t>Checks and Balances:</a:t>
            </a:r>
            <a:br>
              <a:rPr lang="en-US" altLang="en-US" sz="4000"/>
            </a:br>
            <a:r>
              <a:rPr lang="en-US" altLang="en-US" sz="4000"/>
              <a:t>Legislative Check of Judicial</a:t>
            </a:r>
            <a:br>
              <a:rPr lang="en-US" altLang="en-US" sz="4000"/>
            </a:br>
            <a:endParaRPr lang="en-US" altLang="en-US" sz="4000"/>
          </a:p>
        </p:txBody>
      </p:sp>
      <p:sp>
        <p:nvSpPr>
          <p:cNvPr id="17411" name="Rectangle 3">
            <a:extLst>
              <a:ext uri="{FF2B5EF4-FFF2-40B4-BE49-F238E27FC236}">
                <a16:creationId xmlns:a16="http://schemas.microsoft.com/office/drawing/2014/main" id="{7F8BAE72-8BD4-4390-8F4A-1846EBFB032F}"/>
              </a:ext>
            </a:extLst>
          </p:cNvPr>
          <p:cNvSpPr>
            <a:spLocks noGrp="1" noChangeArrowheads="1"/>
          </p:cNvSpPr>
          <p:nvPr>
            <p:ph sz="half" idx="1"/>
          </p:nvPr>
        </p:nvSpPr>
        <p:spPr>
          <a:xfrm>
            <a:off x="457200" y="1981200"/>
            <a:ext cx="4038600" cy="4525963"/>
          </a:xfrm>
        </p:spPr>
        <p:txBody>
          <a:bodyPr/>
          <a:lstStyle/>
          <a:p>
            <a:pPr eaLnBrk="1" hangingPunct="1"/>
            <a:r>
              <a:rPr lang="en-US" altLang="en-US"/>
              <a:t>Creates lower courts</a:t>
            </a:r>
          </a:p>
          <a:p>
            <a:pPr eaLnBrk="1" hangingPunct="1"/>
            <a:endParaRPr lang="en-US" altLang="en-US"/>
          </a:p>
          <a:p>
            <a:pPr eaLnBrk="1" hangingPunct="1"/>
            <a:r>
              <a:rPr lang="en-US" altLang="en-US"/>
              <a:t>Can impeach judges</a:t>
            </a:r>
          </a:p>
          <a:p>
            <a:pPr eaLnBrk="1" hangingPunct="1"/>
            <a:endParaRPr lang="en-US" altLang="en-US"/>
          </a:p>
          <a:p>
            <a:pPr eaLnBrk="1" hangingPunct="1"/>
            <a:r>
              <a:rPr lang="en-US" altLang="en-US"/>
              <a:t>Approves appointments of judges</a:t>
            </a:r>
          </a:p>
        </p:txBody>
      </p:sp>
      <p:pic>
        <p:nvPicPr>
          <p:cNvPr id="18436" name="Picture 7" descr="http://regentsprep.org/Regents/ushisgov/themes/government/l_check_j.gif">
            <a:extLst>
              <a:ext uri="{FF2B5EF4-FFF2-40B4-BE49-F238E27FC236}">
                <a16:creationId xmlns:a16="http://schemas.microsoft.com/office/drawing/2014/main" id="{F7528268-D03C-4258-9322-D6A6C57684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676400"/>
            <a:ext cx="4038600"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Scale>
                                      <p:cBhvr>
                                        <p:cTn id="7" dur="1000" decel="50000" fill="hold">
                                          <p:stCondLst>
                                            <p:cond delay="0"/>
                                          </p:stCondLst>
                                        </p:cTn>
                                        <p:tgtEl>
                                          <p:spTgt spid="1741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411">
                                            <p:txEl>
                                              <p:pRg st="0" end="0"/>
                                            </p:txEl>
                                          </p:spTgt>
                                        </p:tgtEl>
                                        <p:attrNameLst>
                                          <p:attrName>ppt_x</p:attrName>
                                          <p:attrName>ppt_y</p:attrName>
                                        </p:attrNameLst>
                                      </p:cBhvr>
                                    </p:animMotion>
                                    <p:animEffect transition="in" filter="fade">
                                      <p:cBhvr>
                                        <p:cTn id="9" dur="1000"/>
                                        <p:tgtEl>
                                          <p:spTgt spid="1741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17411">
                                            <p:txEl>
                                              <p:pRg st="2" end="2"/>
                                            </p:txEl>
                                          </p:spTgt>
                                        </p:tgtEl>
                                        <p:attrNameLst>
                                          <p:attrName>style.visibility</p:attrName>
                                        </p:attrNameLst>
                                      </p:cBhvr>
                                      <p:to>
                                        <p:strVal val="visible"/>
                                      </p:to>
                                    </p:set>
                                    <p:animScale>
                                      <p:cBhvr>
                                        <p:cTn id="14" dur="1000" decel="50000" fill="hold">
                                          <p:stCondLst>
                                            <p:cond delay="0"/>
                                          </p:stCondLst>
                                        </p:cTn>
                                        <p:tgtEl>
                                          <p:spTgt spid="17411">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7411">
                                            <p:txEl>
                                              <p:pRg st="2" end="2"/>
                                            </p:txEl>
                                          </p:spTgt>
                                        </p:tgtEl>
                                        <p:attrNameLst>
                                          <p:attrName>ppt_x</p:attrName>
                                          <p:attrName>ppt_y</p:attrName>
                                        </p:attrNameLst>
                                      </p:cBhvr>
                                    </p:animMotion>
                                    <p:animEffect transition="in" filter="fade">
                                      <p:cBhvr>
                                        <p:cTn id="16" dur="1000"/>
                                        <p:tgtEl>
                                          <p:spTgt spid="17411">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17411">
                                            <p:txEl>
                                              <p:pRg st="4" end="4"/>
                                            </p:txEl>
                                          </p:spTgt>
                                        </p:tgtEl>
                                        <p:attrNameLst>
                                          <p:attrName>style.visibility</p:attrName>
                                        </p:attrNameLst>
                                      </p:cBhvr>
                                      <p:to>
                                        <p:strVal val="visible"/>
                                      </p:to>
                                    </p:set>
                                    <p:animScale>
                                      <p:cBhvr>
                                        <p:cTn id="21" dur="1000" decel="50000" fill="hold">
                                          <p:stCondLst>
                                            <p:cond delay="0"/>
                                          </p:stCondLst>
                                        </p:cTn>
                                        <p:tgtEl>
                                          <p:spTgt spid="17411">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7411">
                                            <p:txEl>
                                              <p:pRg st="4" end="4"/>
                                            </p:txEl>
                                          </p:spTgt>
                                        </p:tgtEl>
                                        <p:attrNameLst>
                                          <p:attrName>ppt_x</p:attrName>
                                          <p:attrName>ppt_y</p:attrName>
                                        </p:attrNameLst>
                                      </p:cBhvr>
                                    </p:animMotion>
                                    <p:animEffect transition="in" filter="fade">
                                      <p:cBhvr>
                                        <p:cTn id="23" dur="10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allAtOnce"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35193B3-FA55-4CCB-8068-7AAF7D7CA3D5}"/>
              </a:ext>
            </a:extLst>
          </p:cNvPr>
          <p:cNvSpPr>
            <a:spLocks noGrp="1" noChangeArrowheads="1"/>
          </p:cNvSpPr>
          <p:nvPr>
            <p:ph type="title"/>
          </p:nvPr>
        </p:nvSpPr>
        <p:spPr/>
        <p:txBody>
          <a:bodyPr/>
          <a:lstStyle/>
          <a:p>
            <a:pPr eaLnBrk="1" hangingPunct="1"/>
            <a:r>
              <a:rPr lang="en-US" altLang="en-US" sz="4000"/>
              <a:t>Checks and Balances:</a:t>
            </a:r>
            <a:br>
              <a:rPr lang="en-US" altLang="en-US" sz="4000"/>
            </a:br>
            <a:r>
              <a:rPr lang="en-US" altLang="en-US" sz="4000"/>
              <a:t>Executive Check of Legislative</a:t>
            </a:r>
          </a:p>
        </p:txBody>
      </p:sp>
      <p:sp>
        <p:nvSpPr>
          <p:cNvPr id="18435" name="Rectangle 3">
            <a:extLst>
              <a:ext uri="{FF2B5EF4-FFF2-40B4-BE49-F238E27FC236}">
                <a16:creationId xmlns:a16="http://schemas.microsoft.com/office/drawing/2014/main" id="{5E377FE8-B369-45BD-9274-331616B902C2}"/>
              </a:ext>
            </a:extLst>
          </p:cNvPr>
          <p:cNvSpPr>
            <a:spLocks noGrp="1" noChangeArrowheads="1"/>
          </p:cNvSpPr>
          <p:nvPr>
            <p:ph sz="half" idx="1"/>
          </p:nvPr>
        </p:nvSpPr>
        <p:spPr>
          <a:xfrm>
            <a:off x="4800600" y="1600200"/>
            <a:ext cx="4038600" cy="4525963"/>
          </a:xfrm>
        </p:spPr>
        <p:txBody>
          <a:bodyPr/>
          <a:lstStyle/>
          <a:p>
            <a:pPr eaLnBrk="1" hangingPunct="1">
              <a:lnSpc>
                <a:spcPct val="90000"/>
              </a:lnSpc>
            </a:pPr>
            <a:r>
              <a:rPr lang="en-US" altLang="en-US"/>
              <a:t>Veto legislation</a:t>
            </a:r>
          </a:p>
          <a:p>
            <a:pPr eaLnBrk="1" hangingPunct="1">
              <a:lnSpc>
                <a:spcPct val="90000"/>
              </a:lnSpc>
            </a:pPr>
            <a:endParaRPr lang="en-US" altLang="en-US"/>
          </a:p>
          <a:p>
            <a:pPr eaLnBrk="1" hangingPunct="1">
              <a:lnSpc>
                <a:spcPct val="90000"/>
              </a:lnSpc>
            </a:pPr>
            <a:r>
              <a:rPr lang="en-US" altLang="en-US"/>
              <a:t>Call special sessions of Congress</a:t>
            </a:r>
          </a:p>
          <a:p>
            <a:pPr eaLnBrk="1" hangingPunct="1">
              <a:lnSpc>
                <a:spcPct val="90000"/>
              </a:lnSpc>
            </a:pPr>
            <a:endParaRPr lang="en-US" altLang="en-US"/>
          </a:p>
          <a:p>
            <a:pPr eaLnBrk="1" hangingPunct="1">
              <a:lnSpc>
                <a:spcPct val="90000"/>
              </a:lnSpc>
            </a:pPr>
            <a:r>
              <a:rPr lang="en-US" altLang="en-US"/>
              <a:t>Recommend legislation</a:t>
            </a:r>
          </a:p>
          <a:p>
            <a:pPr eaLnBrk="1" hangingPunct="1">
              <a:lnSpc>
                <a:spcPct val="90000"/>
              </a:lnSpc>
            </a:pPr>
            <a:endParaRPr lang="en-US" altLang="en-US"/>
          </a:p>
          <a:p>
            <a:pPr eaLnBrk="1" hangingPunct="1">
              <a:lnSpc>
                <a:spcPct val="90000"/>
              </a:lnSpc>
            </a:pPr>
            <a:r>
              <a:rPr lang="en-US" altLang="en-US"/>
              <a:t>Can appeal to the people concerning legislation</a:t>
            </a:r>
          </a:p>
        </p:txBody>
      </p:sp>
      <p:pic>
        <p:nvPicPr>
          <p:cNvPr id="19460" name="Picture 6" descr="http://regentsprep.org/Regents/ushisgov/themes/government/e_check_l.gif">
            <a:extLst>
              <a:ext uri="{FF2B5EF4-FFF2-40B4-BE49-F238E27FC236}">
                <a16:creationId xmlns:a16="http://schemas.microsoft.com/office/drawing/2014/main" id="{1210ECFB-319A-4B8A-AD86-19E228514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133600"/>
            <a:ext cx="3671888"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box(in)">
                                      <p:cBhvr>
                                        <p:cTn id="7" dur="5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8435">
                                            <p:txEl>
                                              <p:pRg st="2" end="2"/>
                                            </p:txEl>
                                          </p:spTgt>
                                        </p:tgtEl>
                                        <p:attrNameLst>
                                          <p:attrName>style.visibility</p:attrName>
                                        </p:attrNameLst>
                                      </p:cBhvr>
                                      <p:to>
                                        <p:strVal val="visible"/>
                                      </p:to>
                                    </p:set>
                                    <p:animEffect transition="in" filter="box(in)">
                                      <p:cBhvr>
                                        <p:cTn id="12" dur="500"/>
                                        <p:tgtEl>
                                          <p:spTgt spid="184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8435">
                                            <p:txEl>
                                              <p:pRg st="4" end="4"/>
                                            </p:txEl>
                                          </p:spTgt>
                                        </p:tgtEl>
                                        <p:attrNameLst>
                                          <p:attrName>style.visibility</p:attrName>
                                        </p:attrNameLst>
                                      </p:cBhvr>
                                      <p:to>
                                        <p:strVal val="visible"/>
                                      </p:to>
                                    </p:set>
                                    <p:animEffect transition="in" filter="box(in)">
                                      <p:cBhvr>
                                        <p:cTn id="17" dur="500"/>
                                        <p:tgtEl>
                                          <p:spTgt spid="1843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8435">
                                            <p:txEl>
                                              <p:pRg st="6" end="6"/>
                                            </p:txEl>
                                          </p:spTgt>
                                        </p:tgtEl>
                                        <p:attrNameLst>
                                          <p:attrName>style.visibility</p:attrName>
                                        </p:attrNameLst>
                                      </p:cBhvr>
                                      <p:to>
                                        <p:strVal val="visible"/>
                                      </p:to>
                                    </p:set>
                                    <p:animEffect transition="in" filter="box(in)">
                                      <p:cBhvr>
                                        <p:cTn id="22" dur="500"/>
                                        <p:tgtEl>
                                          <p:spTgt spid="18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746C5A6F-566C-40C5-9F86-CEF4F7D66D51}"/>
              </a:ext>
            </a:extLst>
          </p:cNvPr>
          <p:cNvSpPr>
            <a:spLocks noGrp="1" noChangeArrowheads="1"/>
          </p:cNvSpPr>
          <p:nvPr>
            <p:ph type="title"/>
          </p:nvPr>
        </p:nvSpPr>
        <p:spPr>
          <a:xfrm>
            <a:off x="457200" y="609600"/>
            <a:ext cx="8229600" cy="1143000"/>
          </a:xfrm>
        </p:spPr>
        <p:txBody>
          <a:bodyPr/>
          <a:lstStyle/>
          <a:p>
            <a:pPr eaLnBrk="1" hangingPunct="1"/>
            <a:r>
              <a:rPr lang="en-US" altLang="en-US" sz="4000"/>
              <a:t> Checks and Balances:</a:t>
            </a:r>
            <a:br>
              <a:rPr lang="en-US" altLang="en-US" sz="4000"/>
            </a:br>
            <a:r>
              <a:rPr lang="en-US" altLang="en-US" sz="4000"/>
              <a:t>Executive Check of Judicial</a:t>
            </a:r>
            <a:br>
              <a:rPr lang="en-US" altLang="en-US" sz="4000"/>
            </a:br>
            <a:endParaRPr lang="en-US" altLang="en-US" sz="4000"/>
          </a:p>
        </p:txBody>
      </p:sp>
      <p:sp>
        <p:nvSpPr>
          <p:cNvPr id="19459" name="Rectangle 3">
            <a:extLst>
              <a:ext uri="{FF2B5EF4-FFF2-40B4-BE49-F238E27FC236}">
                <a16:creationId xmlns:a16="http://schemas.microsoft.com/office/drawing/2014/main" id="{372A003E-EF74-445A-A775-372EE5AD7D6C}"/>
              </a:ext>
            </a:extLst>
          </p:cNvPr>
          <p:cNvSpPr>
            <a:spLocks noGrp="1" noChangeArrowheads="1"/>
          </p:cNvSpPr>
          <p:nvPr>
            <p:ph sz="half" idx="1"/>
          </p:nvPr>
        </p:nvSpPr>
        <p:spPr/>
        <p:txBody>
          <a:bodyPr/>
          <a:lstStyle/>
          <a:p>
            <a:pPr eaLnBrk="1" hangingPunct="1"/>
            <a:endParaRPr lang="en-US" altLang="en-US"/>
          </a:p>
          <a:p>
            <a:pPr eaLnBrk="1" hangingPunct="1"/>
            <a:r>
              <a:rPr lang="en-US" altLang="en-US"/>
              <a:t>Appoints Supreme Court judges</a:t>
            </a:r>
          </a:p>
          <a:p>
            <a:pPr eaLnBrk="1" hangingPunct="1"/>
            <a:endParaRPr lang="en-US" altLang="en-US"/>
          </a:p>
          <a:p>
            <a:pPr eaLnBrk="1" hangingPunct="1"/>
            <a:r>
              <a:rPr lang="en-US" altLang="en-US"/>
              <a:t>Appoints federal judges</a:t>
            </a:r>
          </a:p>
        </p:txBody>
      </p:sp>
      <p:pic>
        <p:nvPicPr>
          <p:cNvPr id="20484" name="Picture 8" descr="http://regentsprep.org/Regents/ushisgov/themes/government/e_check_j.gif">
            <a:extLst>
              <a:ext uri="{FF2B5EF4-FFF2-40B4-BE49-F238E27FC236}">
                <a16:creationId xmlns:a16="http://schemas.microsoft.com/office/drawing/2014/main" id="{2780C942-B7A5-4412-9346-8232EBA5AA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7875" y="2057400"/>
            <a:ext cx="4251325"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dissolve">
                                      <p:cBhvr>
                                        <p:cTn id="7" dur="500"/>
                                        <p:tgtEl>
                                          <p:spTgt spid="1945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9459">
                                            <p:txEl>
                                              <p:pRg st="3" end="3"/>
                                            </p:txEl>
                                          </p:spTgt>
                                        </p:tgtEl>
                                        <p:attrNameLst>
                                          <p:attrName>style.visibility</p:attrName>
                                        </p:attrNameLst>
                                      </p:cBhvr>
                                      <p:to>
                                        <p:strVal val="visible"/>
                                      </p:to>
                                    </p:set>
                                    <p:animEffect transition="in" filter="dissolve">
                                      <p:cBhvr>
                                        <p:cTn id="12" dur="5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9140363E-35B4-48A5-96FE-E455BD719FDA}"/>
              </a:ext>
            </a:extLst>
          </p:cNvPr>
          <p:cNvSpPr>
            <a:spLocks noGrp="1" noChangeArrowheads="1"/>
          </p:cNvSpPr>
          <p:nvPr>
            <p:ph type="title"/>
          </p:nvPr>
        </p:nvSpPr>
        <p:spPr/>
        <p:txBody>
          <a:bodyPr/>
          <a:lstStyle/>
          <a:p>
            <a:pPr eaLnBrk="1" hangingPunct="1"/>
            <a:r>
              <a:rPr lang="en-US" altLang="en-US" sz="4000"/>
              <a:t>Checks and Balances:</a:t>
            </a:r>
            <a:br>
              <a:rPr lang="en-US" altLang="en-US" sz="4000"/>
            </a:br>
            <a:r>
              <a:rPr lang="en-US" altLang="en-US" sz="4000"/>
              <a:t>Judicial Check of Executive</a:t>
            </a:r>
          </a:p>
        </p:txBody>
      </p:sp>
      <p:sp>
        <p:nvSpPr>
          <p:cNvPr id="21507" name="Rectangle 3">
            <a:extLst>
              <a:ext uri="{FF2B5EF4-FFF2-40B4-BE49-F238E27FC236}">
                <a16:creationId xmlns:a16="http://schemas.microsoft.com/office/drawing/2014/main" id="{4E563F26-523D-4BC1-BF06-0015FAE49736}"/>
              </a:ext>
            </a:extLst>
          </p:cNvPr>
          <p:cNvSpPr>
            <a:spLocks noGrp="1" noChangeArrowheads="1"/>
          </p:cNvSpPr>
          <p:nvPr>
            <p:ph sz="half" idx="1"/>
          </p:nvPr>
        </p:nvSpPr>
        <p:spPr>
          <a:xfrm>
            <a:off x="457200" y="1905000"/>
            <a:ext cx="4038600" cy="4525963"/>
          </a:xfrm>
        </p:spPr>
        <p:txBody>
          <a:bodyPr/>
          <a:lstStyle/>
          <a:p>
            <a:pPr eaLnBrk="1" hangingPunct="1"/>
            <a:r>
              <a:rPr lang="en-US" altLang="en-US"/>
              <a:t>Free from controls of executive once appointed</a:t>
            </a:r>
          </a:p>
          <a:p>
            <a:pPr eaLnBrk="1" hangingPunct="1"/>
            <a:endParaRPr lang="en-US" altLang="en-US"/>
          </a:p>
          <a:p>
            <a:pPr eaLnBrk="1" hangingPunct="1"/>
            <a:r>
              <a:rPr lang="en-US" altLang="en-US"/>
              <a:t>Can judge the constitutionality of executive actions</a:t>
            </a:r>
          </a:p>
        </p:txBody>
      </p:sp>
      <p:pic>
        <p:nvPicPr>
          <p:cNvPr id="21508" name="Picture 7" descr="http://regentsprep.org/Regents/ushisgov/themes/government/j_check_e.gif">
            <a:extLst>
              <a:ext uri="{FF2B5EF4-FFF2-40B4-BE49-F238E27FC236}">
                <a16:creationId xmlns:a16="http://schemas.microsoft.com/office/drawing/2014/main" id="{CF543E35-F8A6-466A-B256-A0B464420B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981200"/>
            <a:ext cx="3990975"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21507">
                                            <p:txEl>
                                              <p:pRg st="0" end="0"/>
                                            </p:txEl>
                                          </p:spTgt>
                                        </p:tgtEl>
                                        <p:attrNameLst>
                                          <p:attrName>ppt_x</p:attrName>
                                        </p:attrNameLst>
                                      </p:cBhvr>
                                    </p:anim>
                                    <p:anim from="0" to="-1.0" calcmode="lin" valueType="num">
                                      <p:cBhvr>
                                        <p:cTn id="8" dur="200" decel="50000" autoRev="1" fill="hold">
                                          <p:stCondLst>
                                            <p:cond delay="600"/>
                                          </p:stCondLst>
                                        </p:cTn>
                                        <p:tgtEl>
                                          <p:spTgt spid="21507">
                                            <p:txEl>
                                              <p:pRg st="0" end="0"/>
                                            </p:txEl>
                                          </p:spTgt>
                                        </p:tgtEl>
                                        <p:attrNameLst>
                                          <p:attrName>xshear</p:attrName>
                                        </p:attrNameLst>
                                      </p:cBhvr>
                                    </p:anim>
                                    <p:animScale>
                                      <p:cBhvr>
                                        <p:cTn id="9" dur="200" decel="100000" autoRev="1" fill="hold">
                                          <p:stCondLst>
                                            <p:cond delay="600"/>
                                          </p:stCondLst>
                                        </p:cTn>
                                        <p:tgtEl>
                                          <p:spTgt spid="21507">
                                            <p:txEl>
                                              <p:pRg st="0" end="0"/>
                                            </p:txEl>
                                          </p:spTgt>
                                        </p:tgtEl>
                                      </p:cBhvr>
                                      <p:from x="100000" y="100000"/>
                                      <p:to x="80000" y="100000"/>
                                    </p:animScale>
                                    <p:anim by="(#ppt_h/3+#ppt_w*0.1)" calcmode="lin" valueType="num">
                                      <p:cBhvr additive="sum">
                                        <p:cTn id="10" dur="200" decel="100000" autoRev="1" fill="hold">
                                          <p:stCondLst>
                                            <p:cond delay="600"/>
                                          </p:stCondLst>
                                        </p:cTn>
                                        <p:tgtEl>
                                          <p:spTgt spid="21507">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21507">
                                            <p:txEl>
                                              <p:pRg st="2" end="2"/>
                                            </p:txEl>
                                          </p:spTgt>
                                        </p:tgtEl>
                                        <p:attrNameLst>
                                          <p:attrName>ppt_x</p:attrName>
                                        </p:attrNameLst>
                                      </p:cBhvr>
                                    </p:anim>
                                    <p:anim from="0" to="-1.0" calcmode="lin" valueType="num">
                                      <p:cBhvr>
                                        <p:cTn id="16" dur="200" decel="50000" autoRev="1" fill="hold">
                                          <p:stCondLst>
                                            <p:cond delay="600"/>
                                          </p:stCondLst>
                                        </p:cTn>
                                        <p:tgtEl>
                                          <p:spTgt spid="21507">
                                            <p:txEl>
                                              <p:pRg st="2" end="2"/>
                                            </p:txEl>
                                          </p:spTgt>
                                        </p:tgtEl>
                                        <p:attrNameLst>
                                          <p:attrName>xshear</p:attrName>
                                        </p:attrNameLst>
                                      </p:cBhvr>
                                    </p:anim>
                                    <p:animScale>
                                      <p:cBhvr>
                                        <p:cTn id="17" dur="200" decel="100000" autoRev="1" fill="hold">
                                          <p:stCondLst>
                                            <p:cond delay="600"/>
                                          </p:stCondLst>
                                        </p:cTn>
                                        <p:tgtEl>
                                          <p:spTgt spid="21507">
                                            <p:txEl>
                                              <p:pRg st="2" end="2"/>
                                            </p:txEl>
                                          </p:spTgt>
                                        </p:tgtEl>
                                      </p:cBhvr>
                                      <p:from x="100000" y="100000"/>
                                      <p:to x="80000" y="100000"/>
                                    </p:animScale>
                                    <p:anim by="(#ppt_h/3+#ppt_w*0.1)" calcmode="lin" valueType="num">
                                      <p:cBhvr additive="sum">
                                        <p:cTn id="18" dur="200" decel="100000" autoRev="1" fill="hold">
                                          <p:stCondLst>
                                            <p:cond delay="600"/>
                                          </p:stCondLst>
                                        </p:cTn>
                                        <p:tgtEl>
                                          <p:spTgt spid="21507">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allAtOnce"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33DA8DE-6D99-4BC4-BF7C-3937B4B454FA}"/>
              </a:ext>
            </a:extLst>
          </p:cNvPr>
          <p:cNvSpPr>
            <a:spLocks noGrp="1" noChangeArrowheads="1"/>
          </p:cNvSpPr>
          <p:nvPr>
            <p:ph type="title"/>
          </p:nvPr>
        </p:nvSpPr>
        <p:spPr/>
        <p:txBody>
          <a:bodyPr/>
          <a:lstStyle/>
          <a:p>
            <a:pPr eaLnBrk="1" hangingPunct="1"/>
            <a:r>
              <a:rPr lang="en-US" altLang="en-US" sz="4000"/>
              <a:t>Checks and Balances:</a:t>
            </a:r>
            <a:br>
              <a:rPr lang="en-US" altLang="en-US" sz="4000"/>
            </a:br>
            <a:r>
              <a:rPr lang="en-US" altLang="en-US" sz="4000"/>
              <a:t>Judicial Check of Legislative</a:t>
            </a:r>
          </a:p>
        </p:txBody>
      </p:sp>
      <p:sp>
        <p:nvSpPr>
          <p:cNvPr id="22531" name="Rectangle 3">
            <a:extLst>
              <a:ext uri="{FF2B5EF4-FFF2-40B4-BE49-F238E27FC236}">
                <a16:creationId xmlns:a16="http://schemas.microsoft.com/office/drawing/2014/main" id="{E7385BE2-E5FC-493A-886A-B5A7FA831181}"/>
              </a:ext>
            </a:extLst>
          </p:cNvPr>
          <p:cNvSpPr>
            <a:spLocks noGrp="1" noChangeArrowheads="1"/>
          </p:cNvSpPr>
          <p:nvPr>
            <p:ph sz="half" idx="1"/>
          </p:nvPr>
        </p:nvSpPr>
        <p:spPr>
          <a:xfrm>
            <a:off x="4800600" y="1524000"/>
            <a:ext cx="4038600" cy="4525963"/>
          </a:xfrm>
        </p:spPr>
        <p:txBody>
          <a:bodyPr/>
          <a:lstStyle/>
          <a:p>
            <a:pPr eaLnBrk="1" hangingPunct="1"/>
            <a:endParaRPr lang="en-US" altLang="en-US"/>
          </a:p>
          <a:p>
            <a:pPr eaLnBrk="1" hangingPunct="1"/>
            <a:endParaRPr lang="en-US" altLang="en-US"/>
          </a:p>
          <a:p>
            <a:pPr eaLnBrk="1" hangingPunct="1"/>
            <a:r>
              <a:rPr lang="en-US" altLang="en-US"/>
              <a:t>Can judge legislative acts to be unconstitutional</a:t>
            </a:r>
          </a:p>
        </p:txBody>
      </p:sp>
      <p:pic>
        <p:nvPicPr>
          <p:cNvPr id="22532" name="Picture 6" descr="http://regentsprep.org/Regents/ushisgov/themes/government/j_check_l.gif">
            <a:extLst>
              <a:ext uri="{FF2B5EF4-FFF2-40B4-BE49-F238E27FC236}">
                <a16:creationId xmlns:a16="http://schemas.microsoft.com/office/drawing/2014/main" id="{1BBCE6E0-E144-4CFA-AEDE-C721535226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13" y="1828800"/>
            <a:ext cx="4051300" cy="401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p:cTn id="7" dur="1000" fill="hold"/>
                                        <p:tgtEl>
                                          <p:spTgt spid="22531"/>
                                        </p:tgtEl>
                                        <p:attrNameLst>
                                          <p:attrName>ppt_w</p:attrName>
                                        </p:attrNameLst>
                                      </p:cBhvr>
                                      <p:tavLst>
                                        <p:tav tm="0">
                                          <p:val>
                                            <p:strVal val="#ppt_w*0.70"/>
                                          </p:val>
                                        </p:tav>
                                        <p:tav tm="100000">
                                          <p:val>
                                            <p:strVal val="#ppt_w"/>
                                          </p:val>
                                        </p:tav>
                                      </p:tavLst>
                                    </p:anim>
                                    <p:anim calcmode="lin" valueType="num">
                                      <p:cBhvr>
                                        <p:cTn id="8" dur="1000" fill="hold"/>
                                        <p:tgtEl>
                                          <p:spTgt spid="22531"/>
                                        </p:tgtEl>
                                        <p:attrNameLst>
                                          <p:attrName>ppt_h</p:attrName>
                                        </p:attrNameLst>
                                      </p:cBhvr>
                                      <p:tavLst>
                                        <p:tav tm="0">
                                          <p:val>
                                            <p:strVal val="#ppt_h"/>
                                          </p:val>
                                        </p:tav>
                                        <p:tav tm="100000">
                                          <p:val>
                                            <p:strVal val="#ppt_h"/>
                                          </p:val>
                                        </p:tav>
                                      </p:tavLst>
                                    </p:anim>
                                    <p:animEffect transition="in" filter="fade">
                                      <p:cBhvr>
                                        <p:cTn id="9" dur="1000"/>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39F99A95-632B-4C19-8EEB-09700B4699A8}"/>
              </a:ext>
            </a:extLst>
          </p:cNvPr>
          <p:cNvSpPr>
            <a:spLocks noGrp="1" noChangeArrowheads="1"/>
          </p:cNvSpPr>
          <p:nvPr>
            <p:ph type="title"/>
          </p:nvPr>
        </p:nvSpPr>
        <p:spPr/>
        <p:txBody>
          <a:bodyPr/>
          <a:lstStyle/>
          <a:p>
            <a:r>
              <a:rPr lang="en-US" altLang="en-US"/>
              <a:t>Additional Resources</a:t>
            </a:r>
          </a:p>
        </p:txBody>
      </p:sp>
      <p:sp>
        <p:nvSpPr>
          <p:cNvPr id="23555" name="Content Placeholder 2">
            <a:extLst>
              <a:ext uri="{FF2B5EF4-FFF2-40B4-BE49-F238E27FC236}">
                <a16:creationId xmlns:a16="http://schemas.microsoft.com/office/drawing/2014/main" id="{51C01422-8C7F-4E12-BB22-215DA9BAE5A8}"/>
              </a:ext>
            </a:extLst>
          </p:cNvPr>
          <p:cNvSpPr>
            <a:spLocks noGrp="1" noChangeArrowheads="1"/>
          </p:cNvSpPr>
          <p:nvPr>
            <p:ph sz="half" idx="1"/>
          </p:nvPr>
        </p:nvSpPr>
        <p:spPr>
          <a:xfrm>
            <a:off x="381000" y="2438400"/>
            <a:ext cx="4191000" cy="1219200"/>
          </a:xfrm>
        </p:spPr>
        <p:txBody>
          <a:bodyPr/>
          <a:lstStyle/>
          <a:p>
            <a:r>
              <a:rPr lang="en-US" altLang="en-US">
                <a:hlinkClick r:id="rId2"/>
              </a:rPr>
              <a:t>Three Ring Government – Schoolhouse Rock</a:t>
            </a:r>
            <a:endParaRPr lang="en-US" altLang="en-US"/>
          </a:p>
        </p:txBody>
      </p:sp>
      <p:pic>
        <p:nvPicPr>
          <p:cNvPr id="23556" name="Picture 10" descr="http://3.bp.blogspot.com/_HoZcnRbEDDA/S5-ll53qkTI/AAAAAAAABNk/cKw5hTHfYYc/s200/shr-3ringgovt.jpg">
            <a:extLst>
              <a:ext uri="{FF2B5EF4-FFF2-40B4-BE49-F238E27FC236}">
                <a16:creationId xmlns:a16="http://schemas.microsoft.com/office/drawing/2014/main" id="{695A6CB1-4993-4526-A528-350C449D61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828800"/>
            <a:ext cx="39893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EE8D6A40-1BA1-4320-B86D-4FB3E977E1C4}"/>
              </a:ext>
            </a:extLst>
          </p:cNvPr>
          <p:cNvSpPr>
            <a:spLocks noGrp="1" noChangeArrowheads="1"/>
          </p:cNvSpPr>
          <p:nvPr>
            <p:ph type="ctrTitle"/>
          </p:nvPr>
        </p:nvSpPr>
        <p:spPr/>
        <p:txBody>
          <a:bodyPr/>
          <a:lstStyle/>
          <a:p>
            <a:r>
              <a:rPr lang="en-US" altLang="en-US"/>
              <a:t>THREE BRANCHES OF GOVERNMENT</a:t>
            </a:r>
          </a:p>
        </p:txBody>
      </p:sp>
      <p:sp>
        <p:nvSpPr>
          <p:cNvPr id="3" name="Subtitle 2">
            <a:extLst>
              <a:ext uri="{FF2B5EF4-FFF2-40B4-BE49-F238E27FC236}">
                <a16:creationId xmlns:a16="http://schemas.microsoft.com/office/drawing/2014/main" id="{5BFD7AAD-4D20-42B5-9463-07AF3DE739AC}"/>
              </a:ext>
            </a:extLst>
          </p:cNvPr>
          <p:cNvSpPr>
            <a:spLocks noGrp="1" noChangeArrowheads="1"/>
          </p:cNvSpPr>
          <p:nvPr>
            <p:ph type="subTitle" idx="1"/>
          </p:nvPr>
        </p:nvSpPr>
        <p:spPr>
          <a:xfrm>
            <a:off x="1371600" y="4267200"/>
            <a:ext cx="6400800" cy="1219200"/>
          </a:xfrm>
        </p:spPr>
        <p:txBody>
          <a:bodyPr/>
          <a:lstStyle/>
          <a:p>
            <a:r>
              <a:rPr lang="en-US" altLang="en-US"/>
              <a:t>A CONSTITUTIONAL BLUEPRINT</a:t>
            </a:r>
          </a:p>
        </p:txBody>
      </p:sp>
      <p:sp>
        <p:nvSpPr>
          <p:cNvPr id="4" name="Footer Placeholder 3">
            <a:extLst>
              <a:ext uri="{FF2B5EF4-FFF2-40B4-BE49-F238E27FC236}">
                <a16:creationId xmlns:a16="http://schemas.microsoft.com/office/drawing/2014/main" id="{4FE0BAD9-6FE3-40C1-AF87-FD542EFD5905}"/>
              </a:ext>
            </a:extLst>
          </p:cNvPr>
          <p:cNvSpPr>
            <a:spLocks noGrp="1"/>
          </p:cNvSpPr>
          <p:nvPr>
            <p:ph type="ftr" sz="quarter" idx="11"/>
          </p:nvPr>
        </p:nvSpPr>
        <p:spPr>
          <a:xfrm>
            <a:off x="2438400" y="6400800"/>
            <a:ext cx="4419600" cy="244475"/>
          </a:xfrm>
        </p:spPr>
        <p:txBody>
          <a:bodyPr/>
          <a:lstStyle/>
          <a:p>
            <a:pPr>
              <a:defRPr/>
            </a:pPr>
            <a:r>
              <a:rPr lang="en-US" sz="1400" dirty="0">
                <a:solidFill>
                  <a:schemeClr val="tx1"/>
                </a:solidFill>
                <a:latin typeface="Times New Roman" pitchFamily="18" charset="0"/>
                <a:cs typeface="Times New Roman" pitchFamily="18" charset="0"/>
              </a:rPr>
              <a:t>Created by the Ohio State Bar Foundation</a:t>
            </a:r>
          </a:p>
          <a:p>
            <a:pP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140D3BD-773D-43AB-8876-87FC891246F4}"/>
              </a:ext>
            </a:extLst>
          </p:cNvPr>
          <p:cNvSpPr>
            <a:spLocks noGrp="1" noChangeArrowheads="1"/>
          </p:cNvSpPr>
          <p:nvPr>
            <p:ph type="ctrTitle"/>
          </p:nvPr>
        </p:nvSpPr>
        <p:spPr/>
        <p:txBody>
          <a:bodyPr/>
          <a:lstStyle/>
          <a:p>
            <a:pPr eaLnBrk="1" hangingPunct="1"/>
            <a:r>
              <a:rPr lang="en-US" altLang="en-US" sz="4000">
                <a:solidFill>
                  <a:schemeClr val="tx1"/>
                </a:solidFill>
              </a:rPr>
              <a:t>Bill Me For My Idea - Making Laws</a:t>
            </a:r>
          </a:p>
        </p:txBody>
      </p:sp>
      <p:sp>
        <p:nvSpPr>
          <p:cNvPr id="25603" name="Rectangle 3">
            <a:extLst>
              <a:ext uri="{FF2B5EF4-FFF2-40B4-BE49-F238E27FC236}">
                <a16:creationId xmlns:a16="http://schemas.microsoft.com/office/drawing/2014/main" id="{09E9EF8B-DBE8-416A-9D35-F1C97CF8FC23}"/>
              </a:ext>
            </a:extLst>
          </p:cNvPr>
          <p:cNvSpPr>
            <a:spLocks noGrp="1" noChangeArrowheads="1"/>
          </p:cNvSpPr>
          <p:nvPr>
            <p:ph type="subTitle" idx="1"/>
          </p:nvPr>
        </p:nvSpPr>
        <p:spPr>
          <a:xfrm>
            <a:off x="1371600" y="3276600"/>
            <a:ext cx="6400800" cy="1752600"/>
          </a:xfrm>
        </p:spPr>
        <p:txBody>
          <a:bodyPr/>
          <a:lstStyle/>
          <a:p>
            <a:pPr eaLnBrk="1" hangingPunct="1"/>
            <a:endParaRPr lang="en-US" altLang="en-US"/>
          </a:p>
          <a:p>
            <a:pPr eaLnBrk="1" hangingPunct="1"/>
            <a:r>
              <a:rPr lang="en-US" altLang="en-US"/>
              <a:t>A Constitutional Blueprint</a:t>
            </a:r>
          </a:p>
        </p:txBody>
      </p:sp>
      <p:sp>
        <p:nvSpPr>
          <p:cNvPr id="25604" name="Footer Placeholder 9">
            <a:extLst>
              <a:ext uri="{FF2B5EF4-FFF2-40B4-BE49-F238E27FC236}">
                <a16:creationId xmlns:a16="http://schemas.microsoft.com/office/drawing/2014/main" id="{D76247B0-2492-4D07-843D-2CC905076D5C}"/>
              </a:ext>
            </a:extLst>
          </p:cNvPr>
          <p:cNvSpPr>
            <a:spLocks noGrp="1"/>
          </p:cNvSpPr>
          <p:nvPr>
            <p:ph type="ftr" sz="quarter" idx="11"/>
          </p:nvPr>
        </p:nvSpPr>
        <p:spPr bwMode="auto">
          <a:xfrm>
            <a:off x="2438400" y="6477000"/>
            <a:ext cx="4419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n-US" altLang="en-US" sz="1400">
                <a:latin typeface="Arial" panose="020B0604020202020204" pitchFamily="34" charset="0"/>
                <a:cs typeface="Arial" panose="020B0604020202020204" pitchFamily="34" charset="0"/>
              </a:rPr>
              <a:t>Created by the Ohio State Bar Foundation </a:t>
            </a:r>
          </a:p>
        </p:txBody>
      </p:sp>
      <p:pic>
        <p:nvPicPr>
          <p:cNvPr id="25605" name="Picture 7" descr="C:\Documents and Settings\kclements\Local Settings\Temporary Internet Files\Content.IE5\ATUNA1IJ\MC900351700[1].wmf">
            <a:extLst>
              <a:ext uri="{FF2B5EF4-FFF2-40B4-BE49-F238E27FC236}">
                <a16:creationId xmlns:a16="http://schemas.microsoft.com/office/drawing/2014/main" id="{BCB4BD27-22E5-4A01-9E11-501B2611F8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4648200"/>
            <a:ext cx="1236663"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900" decel="100000" fill="hold"/>
                                        <p:tgtEl>
                                          <p:spTgt spid="307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7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796E9497-CF6B-4713-ACF0-6AD367DBC138}"/>
              </a:ext>
            </a:extLst>
          </p:cNvPr>
          <p:cNvSpPr>
            <a:spLocks noGrp="1" noChangeArrowheads="1"/>
          </p:cNvSpPr>
          <p:nvPr>
            <p:ph type="title"/>
          </p:nvPr>
        </p:nvSpPr>
        <p:spPr/>
        <p:txBody>
          <a:bodyPr/>
          <a:lstStyle/>
          <a:p>
            <a:pPr eaLnBrk="1" hangingPunct="1"/>
            <a:r>
              <a:rPr lang="en-US" altLang="en-US"/>
              <a:t>Background Story</a:t>
            </a:r>
          </a:p>
        </p:txBody>
      </p:sp>
      <p:sp>
        <p:nvSpPr>
          <p:cNvPr id="26627" name="Rectangle 3">
            <a:extLst>
              <a:ext uri="{FF2B5EF4-FFF2-40B4-BE49-F238E27FC236}">
                <a16:creationId xmlns:a16="http://schemas.microsoft.com/office/drawing/2014/main" id="{EA591EA0-A9B9-4326-B927-F37CCC724179}"/>
              </a:ext>
            </a:extLst>
          </p:cNvPr>
          <p:cNvSpPr>
            <a:spLocks noGrp="1" noChangeArrowheads="1"/>
          </p:cNvSpPr>
          <p:nvPr>
            <p:ph sz="half" idx="1"/>
          </p:nvPr>
        </p:nvSpPr>
        <p:spPr>
          <a:xfrm>
            <a:off x="304800" y="1600200"/>
            <a:ext cx="4495800" cy="4572000"/>
          </a:xfrm>
        </p:spPr>
        <p:txBody>
          <a:bodyPr/>
          <a:lstStyle/>
          <a:p>
            <a:pPr eaLnBrk="1" hangingPunct="1"/>
            <a:r>
              <a:rPr lang="en-US" altLang="en-US"/>
              <a:t>U.S. Congress met for first time on March 4, 1789</a:t>
            </a:r>
          </a:p>
          <a:p>
            <a:pPr eaLnBrk="1" hangingPunct="1"/>
            <a:endParaRPr lang="en-US" altLang="en-US"/>
          </a:p>
          <a:p>
            <a:pPr eaLnBrk="1" hangingPunct="1"/>
            <a:r>
              <a:rPr lang="en-US" altLang="en-US"/>
              <a:t>Set up rules and procedures</a:t>
            </a:r>
          </a:p>
          <a:p>
            <a:pPr eaLnBrk="1" hangingPunct="1"/>
            <a:endParaRPr lang="en-US" altLang="en-US"/>
          </a:p>
          <a:p>
            <a:pPr eaLnBrk="1" hangingPunct="1"/>
            <a:r>
              <a:rPr lang="en-US" altLang="en-US"/>
              <a:t>Determined the roles of its officers- Speaker of the House and President of the Senate</a:t>
            </a:r>
          </a:p>
        </p:txBody>
      </p:sp>
      <p:pic>
        <p:nvPicPr>
          <p:cNvPr id="26628" name="Picture 5" descr="C:\Documents and Settings\kclements\Local Settings\Temporary Internet Files\Content.IE5\2XCDIHAD\MP900401101[1].jpg">
            <a:extLst>
              <a:ext uri="{FF2B5EF4-FFF2-40B4-BE49-F238E27FC236}">
                <a16:creationId xmlns:a16="http://schemas.microsoft.com/office/drawing/2014/main" id="{85CE7B3F-7BC3-4F52-866D-F01BFEF95A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752600"/>
            <a:ext cx="2895600" cy="434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26627">
                                            <p:txEl>
                                              <p:pRg st="0" end="0"/>
                                            </p:txEl>
                                          </p:spTgt>
                                        </p:tgtEl>
                                        <p:attrNameLst>
                                          <p:attrName>ppt_x</p:attrName>
                                        </p:attrNameLst>
                                      </p:cBhvr>
                                    </p:anim>
                                    <p:anim from="0" to="-1.0" calcmode="lin" valueType="num">
                                      <p:cBhvr>
                                        <p:cTn id="8" dur="200" decel="50000" autoRev="1" fill="hold">
                                          <p:stCondLst>
                                            <p:cond delay="600"/>
                                          </p:stCondLst>
                                        </p:cTn>
                                        <p:tgtEl>
                                          <p:spTgt spid="26627">
                                            <p:txEl>
                                              <p:pRg st="0" end="0"/>
                                            </p:txEl>
                                          </p:spTgt>
                                        </p:tgtEl>
                                        <p:attrNameLst>
                                          <p:attrName>xshear</p:attrName>
                                        </p:attrNameLst>
                                      </p:cBhvr>
                                    </p:anim>
                                    <p:animScale>
                                      <p:cBhvr>
                                        <p:cTn id="9" dur="200" decel="100000" autoRev="1" fill="hold">
                                          <p:stCondLst>
                                            <p:cond delay="600"/>
                                          </p:stCondLst>
                                        </p:cTn>
                                        <p:tgtEl>
                                          <p:spTgt spid="26627">
                                            <p:txEl>
                                              <p:pRg st="0" end="0"/>
                                            </p:txEl>
                                          </p:spTgt>
                                        </p:tgtEl>
                                      </p:cBhvr>
                                      <p:from x="100000" y="100000"/>
                                      <p:to x="80000" y="100000"/>
                                    </p:animScale>
                                    <p:anim by="(#ppt_h/3+#ppt_w*0.1)" calcmode="lin" valueType="num">
                                      <p:cBhvr additive="sum">
                                        <p:cTn id="10" dur="200" decel="100000" autoRev="1" fill="hold">
                                          <p:stCondLst>
                                            <p:cond delay="600"/>
                                          </p:stCondLst>
                                        </p:cTn>
                                        <p:tgtEl>
                                          <p:spTgt spid="26627">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26627">
                                            <p:txEl>
                                              <p:pRg st="2" end="2"/>
                                            </p:txEl>
                                          </p:spTgt>
                                        </p:tgtEl>
                                        <p:attrNameLst>
                                          <p:attrName>ppt_x</p:attrName>
                                        </p:attrNameLst>
                                      </p:cBhvr>
                                    </p:anim>
                                    <p:anim from="0" to="-1.0" calcmode="lin" valueType="num">
                                      <p:cBhvr>
                                        <p:cTn id="16" dur="200" decel="50000" autoRev="1" fill="hold">
                                          <p:stCondLst>
                                            <p:cond delay="600"/>
                                          </p:stCondLst>
                                        </p:cTn>
                                        <p:tgtEl>
                                          <p:spTgt spid="26627">
                                            <p:txEl>
                                              <p:pRg st="2" end="2"/>
                                            </p:txEl>
                                          </p:spTgt>
                                        </p:tgtEl>
                                        <p:attrNameLst>
                                          <p:attrName>xshear</p:attrName>
                                        </p:attrNameLst>
                                      </p:cBhvr>
                                    </p:anim>
                                    <p:animScale>
                                      <p:cBhvr>
                                        <p:cTn id="17" dur="200" decel="100000" autoRev="1" fill="hold">
                                          <p:stCondLst>
                                            <p:cond delay="600"/>
                                          </p:stCondLst>
                                        </p:cTn>
                                        <p:tgtEl>
                                          <p:spTgt spid="26627">
                                            <p:txEl>
                                              <p:pRg st="2" end="2"/>
                                            </p:txEl>
                                          </p:spTgt>
                                        </p:tgtEl>
                                      </p:cBhvr>
                                      <p:from x="100000" y="100000"/>
                                      <p:to x="80000" y="100000"/>
                                    </p:animScale>
                                    <p:anim by="(#ppt_h/3+#ppt_w*0.1)" calcmode="lin" valueType="num">
                                      <p:cBhvr additive="sum">
                                        <p:cTn id="18" dur="200" decel="100000" autoRev="1" fill="hold">
                                          <p:stCondLst>
                                            <p:cond delay="600"/>
                                          </p:stCondLst>
                                        </p:cTn>
                                        <p:tgtEl>
                                          <p:spTgt spid="26627">
                                            <p:txEl>
                                              <p:pRg st="2" end="2"/>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26627">
                                            <p:txEl>
                                              <p:pRg st="4" end="4"/>
                                            </p:txEl>
                                          </p:spTgt>
                                        </p:tgtEl>
                                        <p:attrNameLst>
                                          <p:attrName>style.visibility</p:attrName>
                                        </p:attrNameLst>
                                      </p:cBhvr>
                                      <p:to>
                                        <p:strVal val="visible"/>
                                      </p:to>
                                    </p:set>
                                    <p:anim from="(-#ppt_w/2)" to="(#ppt_x)" calcmode="lin" valueType="num">
                                      <p:cBhvr>
                                        <p:cTn id="23" dur="600" fill="hold">
                                          <p:stCondLst>
                                            <p:cond delay="0"/>
                                          </p:stCondLst>
                                        </p:cTn>
                                        <p:tgtEl>
                                          <p:spTgt spid="26627">
                                            <p:txEl>
                                              <p:pRg st="4" end="4"/>
                                            </p:txEl>
                                          </p:spTgt>
                                        </p:tgtEl>
                                        <p:attrNameLst>
                                          <p:attrName>ppt_x</p:attrName>
                                        </p:attrNameLst>
                                      </p:cBhvr>
                                    </p:anim>
                                    <p:anim from="0" to="-1.0" calcmode="lin" valueType="num">
                                      <p:cBhvr>
                                        <p:cTn id="24" dur="200" decel="50000" autoRev="1" fill="hold">
                                          <p:stCondLst>
                                            <p:cond delay="600"/>
                                          </p:stCondLst>
                                        </p:cTn>
                                        <p:tgtEl>
                                          <p:spTgt spid="26627">
                                            <p:txEl>
                                              <p:pRg st="4" end="4"/>
                                            </p:txEl>
                                          </p:spTgt>
                                        </p:tgtEl>
                                        <p:attrNameLst>
                                          <p:attrName>xshear</p:attrName>
                                        </p:attrNameLst>
                                      </p:cBhvr>
                                    </p:anim>
                                    <p:animScale>
                                      <p:cBhvr>
                                        <p:cTn id="25" dur="200" decel="100000" autoRev="1" fill="hold">
                                          <p:stCondLst>
                                            <p:cond delay="600"/>
                                          </p:stCondLst>
                                        </p:cTn>
                                        <p:tgtEl>
                                          <p:spTgt spid="26627">
                                            <p:txEl>
                                              <p:pRg st="4" end="4"/>
                                            </p:txEl>
                                          </p:spTgt>
                                        </p:tgtEl>
                                      </p:cBhvr>
                                      <p:from x="100000" y="100000"/>
                                      <p:to x="80000" y="100000"/>
                                    </p:animScale>
                                    <p:anim by="(#ppt_h/3+#ppt_w*0.1)" calcmode="lin" valueType="num">
                                      <p:cBhvr additive="sum">
                                        <p:cTn id="26" dur="200" decel="100000" autoRev="1" fill="hold">
                                          <p:stCondLst>
                                            <p:cond delay="600"/>
                                          </p:stCondLst>
                                        </p:cTn>
                                        <p:tgtEl>
                                          <p:spTgt spid="26627">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302D14D-5E58-4FDB-AE23-BE1BD6D3E679}"/>
              </a:ext>
            </a:extLst>
          </p:cNvPr>
          <p:cNvSpPr>
            <a:spLocks noGrp="1" noChangeArrowheads="1"/>
          </p:cNvSpPr>
          <p:nvPr>
            <p:ph type="title"/>
          </p:nvPr>
        </p:nvSpPr>
        <p:spPr/>
        <p:txBody>
          <a:bodyPr/>
          <a:lstStyle/>
          <a:p>
            <a:pPr eaLnBrk="1" hangingPunct="1"/>
            <a:r>
              <a:rPr lang="en-US" altLang="en-US"/>
              <a:t>Background Story</a:t>
            </a:r>
          </a:p>
        </p:txBody>
      </p:sp>
      <p:sp>
        <p:nvSpPr>
          <p:cNvPr id="5123" name="Content Placeholder 5">
            <a:extLst>
              <a:ext uri="{FF2B5EF4-FFF2-40B4-BE49-F238E27FC236}">
                <a16:creationId xmlns:a16="http://schemas.microsoft.com/office/drawing/2014/main" id="{2546D8CD-7D17-474F-BDB5-A96F621B25BC}"/>
              </a:ext>
            </a:extLst>
          </p:cNvPr>
          <p:cNvSpPr>
            <a:spLocks noGrp="1" noChangeArrowheads="1"/>
          </p:cNvSpPr>
          <p:nvPr>
            <p:ph sz="half" idx="2"/>
          </p:nvPr>
        </p:nvSpPr>
        <p:spPr/>
        <p:txBody>
          <a:bodyPr/>
          <a:lstStyle/>
          <a:p>
            <a:pPr eaLnBrk="1" hangingPunct="1"/>
            <a:r>
              <a:rPr lang="en-US" altLang="en-US"/>
              <a:t>First law passed- Oath of Office</a:t>
            </a:r>
          </a:p>
          <a:p>
            <a:pPr eaLnBrk="1" hangingPunct="1"/>
            <a:endParaRPr lang="en-US" altLang="en-US"/>
          </a:p>
          <a:p>
            <a:pPr eaLnBrk="1" hangingPunct="1"/>
            <a:r>
              <a:rPr lang="en-US" altLang="en-US"/>
              <a:t>Created Departments of State, War, Treasury, and temporary post office</a:t>
            </a:r>
          </a:p>
          <a:p>
            <a:pPr eaLnBrk="1" hangingPunct="1"/>
            <a:endParaRPr lang="en-US" altLang="en-US"/>
          </a:p>
          <a:p>
            <a:pPr eaLnBrk="1" hangingPunct="1"/>
            <a:r>
              <a:rPr lang="en-US" altLang="en-US"/>
              <a:t>Established a federal judiciary</a:t>
            </a:r>
          </a:p>
          <a:p>
            <a:endParaRPr lang="en-US" altLang="en-US"/>
          </a:p>
        </p:txBody>
      </p:sp>
      <p:pic>
        <p:nvPicPr>
          <p:cNvPr id="27652" name="Picture 5" descr="C:\Documents and Settings\kclements\Local Settings\Temporary Internet Files\Content.IE5\2XCDIHAD\MC900301330[1].wmf">
            <a:extLst>
              <a:ext uri="{FF2B5EF4-FFF2-40B4-BE49-F238E27FC236}">
                <a16:creationId xmlns:a16="http://schemas.microsoft.com/office/drawing/2014/main" id="{62A2233D-4D6C-4058-B3C0-F0C85196D0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362200"/>
            <a:ext cx="4006850" cy="282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1000"/>
                                        <p:tgtEl>
                                          <p:spTgt spid="5123">
                                            <p:txEl>
                                              <p:pRg st="0" end="0"/>
                                            </p:txEl>
                                          </p:spTgt>
                                        </p:tgtEl>
                                      </p:cBhvr>
                                    </p:animEffect>
                                    <p:anim calcmode="lin" valueType="num">
                                      <p:cBhvr>
                                        <p:cTn id="8" dur="1000" fill="hold"/>
                                        <p:tgtEl>
                                          <p:spTgt spid="512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12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12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Effect transition="in" filter="fade">
                                      <p:cBhvr>
                                        <p:cTn id="15" dur="1000"/>
                                        <p:tgtEl>
                                          <p:spTgt spid="5123">
                                            <p:txEl>
                                              <p:pRg st="2" end="2"/>
                                            </p:txEl>
                                          </p:spTgt>
                                        </p:tgtEl>
                                      </p:cBhvr>
                                    </p:animEffect>
                                    <p:anim calcmode="lin" valueType="num">
                                      <p:cBhvr>
                                        <p:cTn id="16" dur="1000" fill="hold"/>
                                        <p:tgtEl>
                                          <p:spTgt spid="5123">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5123">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12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animEffect transition="in" filter="fade">
                                      <p:cBhvr>
                                        <p:cTn id="23" dur="1000"/>
                                        <p:tgtEl>
                                          <p:spTgt spid="5123">
                                            <p:txEl>
                                              <p:pRg st="4" end="4"/>
                                            </p:txEl>
                                          </p:spTgt>
                                        </p:tgtEl>
                                      </p:cBhvr>
                                    </p:animEffect>
                                    <p:anim calcmode="lin" valueType="num">
                                      <p:cBhvr>
                                        <p:cTn id="24" dur="1000" fill="hold"/>
                                        <p:tgtEl>
                                          <p:spTgt spid="5123">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5123">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12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76414BB-2D53-4782-A44A-BA521760A34A}"/>
              </a:ext>
            </a:extLst>
          </p:cNvPr>
          <p:cNvSpPr>
            <a:spLocks noGrp="1" noChangeArrowheads="1"/>
          </p:cNvSpPr>
          <p:nvPr>
            <p:ph type="title"/>
          </p:nvPr>
        </p:nvSpPr>
        <p:spPr/>
        <p:txBody>
          <a:bodyPr/>
          <a:lstStyle/>
          <a:p>
            <a:pPr eaLnBrk="1" hangingPunct="1"/>
            <a:r>
              <a:rPr lang="en-US" altLang="en-US"/>
              <a:t>Background Story</a:t>
            </a:r>
          </a:p>
        </p:txBody>
      </p:sp>
      <p:sp>
        <p:nvSpPr>
          <p:cNvPr id="28675" name="Rectangle 3">
            <a:extLst>
              <a:ext uri="{FF2B5EF4-FFF2-40B4-BE49-F238E27FC236}">
                <a16:creationId xmlns:a16="http://schemas.microsoft.com/office/drawing/2014/main" id="{15B94205-51CB-4B32-AB21-AFC0C956AFED}"/>
              </a:ext>
            </a:extLst>
          </p:cNvPr>
          <p:cNvSpPr>
            <a:spLocks noGrp="1" noChangeArrowheads="1"/>
          </p:cNvSpPr>
          <p:nvPr>
            <p:ph sz="half" idx="1"/>
          </p:nvPr>
        </p:nvSpPr>
        <p:spPr>
          <a:xfrm>
            <a:off x="457200" y="1600200"/>
            <a:ext cx="4343400" cy="4525963"/>
          </a:xfrm>
        </p:spPr>
        <p:txBody>
          <a:bodyPr/>
          <a:lstStyle/>
          <a:p>
            <a:pPr eaLnBrk="1" hangingPunct="1"/>
            <a:r>
              <a:rPr lang="en-US" altLang="en-US"/>
              <a:t>Provided for lighthouses and expenses to negotiate with Native American tribes</a:t>
            </a:r>
          </a:p>
          <a:p>
            <a:pPr eaLnBrk="1" hangingPunct="1"/>
            <a:endParaRPr lang="en-US" altLang="en-US"/>
          </a:p>
          <a:p>
            <a:pPr eaLnBrk="1" hangingPunct="1"/>
            <a:r>
              <a:rPr lang="en-US" altLang="en-US"/>
              <a:t>Failed to locate a capital</a:t>
            </a:r>
          </a:p>
          <a:p>
            <a:pPr eaLnBrk="1" hangingPunct="1"/>
            <a:endParaRPr lang="en-US" altLang="en-US"/>
          </a:p>
        </p:txBody>
      </p:sp>
      <p:pic>
        <p:nvPicPr>
          <p:cNvPr id="28676" name="Picture 5" descr="C:\Documents and Settings\kclements\Local Settings\Temporary Internet Files\Content.IE5\6TCFAPSX\MC900023757[1].wmf">
            <a:extLst>
              <a:ext uri="{FF2B5EF4-FFF2-40B4-BE49-F238E27FC236}">
                <a16:creationId xmlns:a16="http://schemas.microsoft.com/office/drawing/2014/main" id="{4AB7308F-E3FA-43B5-AD51-C245DE47E9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371600"/>
            <a:ext cx="26670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6" descr="C:\Documents and Settings\kclements\Local Settings\Temporary Internet Files\Content.IE5\6TCFAPSX\MC900435947[1].wmf">
            <a:extLst>
              <a:ext uri="{FF2B5EF4-FFF2-40B4-BE49-F238E27FC236}">
                <a16:creationId xmlns:a16="http://schemas.microsoft.com/office/drawing/2014/main" id="{45A4F6BB-D5D2-49D0-9653-1B94EF0704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191000"/>
            <a:ext cx="2146300"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ox(in)">
                                      <p:cBhvr>
                                        <p:cTn id="7" dur="5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28675">
                                            <p:txEl>
                                              <p:pRg st="2" end="2"/>
                                            </p:txEl>
                                          </p:spTgt>
                                        </p:tgtEl>
                                        <p:attrNameLst>
                                          <p:attrName>style.visibility</p:attrName>
                                        </p:attrNameLst>
                                      </p:cBhvr>
                                      <p:to>
                                        <p:strVal val="visible"/>
                                      </p:to>
                                    </p:set>
                                    <p:animEffect transition="in" filter="box(in)">
                                      <p:cBhvr>
                                        <p:cTn id="12" dur="500"/>
                                        <p:tgtEl>
                                          <p:spTgt spid="28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DED5EAD9-B4E6-4E74-8F05-C007FB53D69D}"/>
              </a:ext>
            </a:extLst>
          </p:cNvPr>
          <p:cNvSpPr>
            <a:spLocks noGrp="1" noChangeArrowheads="1"/>
          </p:cNvSpPr>
          <p:nvPr>
            <p:ph type="title"/>
          </p:nvPr>
        </p:nvSpPr>
        <p:spPr/>
        <p:txBody>
          <a:bodyPr/>
          <a:lstStyle/>
          <a:p>
            <a:r>
              <a:rPr lang="en-US" altLang="en-US"/>
              <a:t>Background Story</a:t>
            </a:r>
          </a:p>
        </p:txBody>
      </p:sp>
      <p:sp>
        <p:nvSpPr>
          <p:cNvPr id="7171" name="Content Placeholder 2">
            <a:extLst>
              <a:ext uri="{FF2B5EF4-FFF2-40B4-BE49-F238E27FC236}">
                <a16:creationId xmlns:a16="http://schemas.microsoft.com/office/drawing/2014/main" id="{986D9A8D-6F1F-4D2F-AA2F-5298A18FA7DD}"/>
              </a:ext>
            </a:extLst>
          </p:cNvPr>
          <p:cNvSpPr>
            <a:spLocks noGrp="1" noChangeArrowheads="1"/>
          </p:cNvSpPr>
          <p:nvPr>
            <p:ph sz="half" idx="1"/>
          </p:nvPr>
        </p:nvSpPr>
        <p:spPr>
          <a:xfrm>
            <a:off x="4648200" y="1600200"/>
            <a:ext cx="4343400" cy="4525963"/>
          </a:xfrm>
        </p:spPr>
        <p:txBody>
          <a:bodyPr/>
          <a:lstStyle/>
          <a:p>
            <a:pPr eaLnBrk="1" hangingPunct="1"/>
            <a:r>
              <a:rPr lang="en-US" altLang="en-US"/>
              <a:t>Congressmen paid $6 a day for their work</a:t>
            </a:r>
          </a:p>
          <a:p>
            <a:pPr eaLnBrk="1" hangingPunct="1"/>
            <a:endParaRPr lang="en-US" altLang="en-US"/>
          </a:p>
          <a:p>
            <a:pPr eaLnBrk="1" hangingPunct="1"/>
            <a:r>
              <a:rPr lang="en-US" altLang="en-US"/>
              <a:t>During the 1790s one-third of the Senate resigned- too much of a hardship</a:t>
            </a:r>
          </a:p>
          <a:p>
            <a:endParaRPr lang="en-US" altLang="en-US"/>
          </a:p>
        </p:txBody>
      </p:sp>
      <p:pic>
        <p:nvPicPr>
          <p:cNvPr id="29700" name="Picture 8" descr="C:\Documents and Settings\kclements\Local Settings\Temporary Internet Files\Content.IE5\2XCDIHAD\MC900281333[1].wmf">
            <a:extLst>
              <a:ext uri="{FF2B5EF4-FFF2-40B4-BE49-F238E27FC236}">
                <a16:creationId xmlns:a16="http://schemas.microsoft.com/office/drawing/2014/main" id="{AFA45526-3430-41F3-8997-AE541932C8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905000"/>
            <a:ext cx="2590800" cy="344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dissolve">
                                      <p:cBhvr>
                                        <p:cTn id="7" dur="5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dissolve">
                                      <p:cBhvr>
                                        <p:cTn id="12" dur="5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1729592-65D4-4306-8EE2-15EF01E8B637}"/>
              </a:ext>
            </a:extLst>
          </p:cNvPr>
          <p:cNvSpPr>
            <a:spLocks noGrp="1" noChangeArrowheads="1"/>
          </p:cNvSpPr>
          <p:nvPr>
            <p:ph type="title"/>
          </p:nvPr>
        </p:nvSpPr>
        <p:spPr/>
        <p:txBody>
          <a:bodyPr/>
          <a:lstStyle/>
          <a:p>
            <a:pPr eaLnBrk="1" hangingPunct="1"/>
            <a:r>
              <a:rPr lang="en-US" altLang="en-US"/>
              <a:t>Background Story</a:t>
            </a:r>
          </a:p>
        </p:txBody>
      </p:sp>
      <p:sp>
        <p:nvSpPr>
          <p:cNvPr id="29699" name="Rectangle 3">
            <a:extLst>
              <a:ext uri="{FF2B5EF4-FFF2-40B4-BE49-F238E27FC236}">
                <a16:creationId xmlns:a16="http://schemas.microsoft.com/office/drawing/2014/main" id="{AA769CAA-06DD-451E-9AB0-CC5379DAA147}"/>
              </a:ext>
            </a:extLst>
          </p:cNvPr>
          <p:cNvSpPr>
            <a:spLocks noGrp="1" noChangeArrowheads="1"/>
          </p:cNvSpPr>
          <p:nvPr>
            <p:ph sz="half" idx="1"/>
          </p:nvPr>
        </p:nvSpPr>
        <p:spPr>
          <a:xfrm>
            <a:off x="381000" y="1524000"/>
            <a:ext cx="4191000" cy="5029200"/>
          </a:xfrm>
        </p:spPr>
        <p:txBody>
          <a:bodyPr/>
          <a:lstStyle/>
          <a:p>
            <a:pPr eaLnBrk="1" hangingPunct="1">
              <a:spcBef>
                <a:spcPct val="0"/>
              </a:spcBef>
            </a:pPr>
            <a:r>
              <a:rPr lang="en-US" altLang="en-US"/>
              <a:t>“Scarcely a day passes without some striking evidence of the delays and perplexities springing merely from the want of precedent.” </a:t>
            </a:r>
          </a:p>
          <a:p>
            <a:pPr eaLnBrk="1" hangingPunct="1">
              <a:spcBef>
                <a:spcPct val="0"/>
              </a:spcBef>
              <a:buFontTx/>
              <a:buNone/>
            </a:pPr>
            <a:r>
              <a:rPr lang="en-US" altLang="en-US"/>
              <a:t>		      -James Madison</a:t>
            </a:r>
          </a:p>
          <a:p>
            <a:pPr eaLnBrk="1" hangingPunct="1">
              <a:buFontTx/>
              <a:buNone/>
            </a:pPr>
            <a:endParaRPr lang="en-US" altLang="en-US"/>
          </a:p>
          <a:p>
            <a:pPr eaLnBrk="1" hangingPunct="1"/>
            <a:r>
              <a:rPr lang="en-US" altLang="en-US"/>
              <a:t>A system where anyone’s idea can become law eventually evolved.</a:t>
            </a:r>
          </a:p>
        </p:txBody>
      </p:sp>
      <p:pic>
        <p:nvPicPr>
          <p:cNvPr id="30724" name="Picture 5" descr="C:\Documents and Settings\kclements\Local Settings\Temporary Internet Files\Content.IE5\2XCDIHAD\MC900150098[1].wmf">
            <a:extLst>
              <a:ext uri="{FF2B5EF4-FFF2-40B4-BE49-F238E27FC236}">
                <a16:creationId xmlns:a16="http://schemas.microsoft.com/office/drawing/2014/main" id="{2DDBFD0D-CC25-4E63-8A77-649795CF4B8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57800" y="1371600"/>
            <a:ext cx="3454400" cy="5029200"/>
          </a:xfrm>
        </p:spPr>
      </p:pic>
      <p:sp>
        <p:nvSpPr>
          <p:cNvPr id="30725" name="TextBox 6">
            <a:extLst>
              <a:ext uri="{FF2B5EF4-FFF2-40B4-BE49-F238E27FC236}">
                <a16:creationId xmlns:a16="http://schemas.microsoft.com/office/drawing/2014/main" id="{54C0F9FB-1A7E-42D0-998C-2760B2EAC13D}"/>
              </a:ext>
            </a:extLst>
          </p:cNvPr>
          <p:cNvSpPr txBox="1">
            <a:spLocks noChangeArrowheads="1"/>
          </p:cNvSpPr>
          <p:nvPr/>
        </p:nvSpPr>
        <p:spPr bwMode="auto">
          <a:xfrm>
            <a:off x="6172200" y="6324600"/>
            <a:ext cx="1752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1800"/>
              <a:t>Madison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dissolve">
                                      <p:cBhvr>
                                        <p:cTn id="7" dur="500"/>
                                        <p:tgtEl>
                                          <p:spTgt spid="29699">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9699">
                                            <p:txEl>
                                              <p:pRg st="1" end="1"/>
                                            </p:txEl>
                                          </p:spTgt>
                                        </p:tgtEl>
                                        <p:attrNameLst>
                                          <p:attrName>style.visibility</p:attrName>
                                        </p:attrNameLst>
                                      </p:cBhvr>
                                      <p:to>
                                        <p:strVal val="visible"/>
                                      </p:to>
                                    </p:set>
                                    <p:animEffect transition="in" filter="dissolve">
                                      <p:cBhvr>
                                        <p:cTn id="10" dur="500"/>
                                        <p:tgtEl>
                                          <p:spTgt spid="29699">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29699">
                                            <p:txEl>
                                              <p:pRg st="3" end="3"/>
                                            </p:txEl>
                                          </p:spTgt>
                                        </p:tgtEl>
                                        <p:attrNameLst>
                                          <p:attrName>style.visibility</p:attrName>
                                        </p:attrNameLst>
                                      </p:cBhvr>
                                      <p:to>
                                        <p:strVal val="visible"/>
                                      </p:to>
                                    </p:set>
                                    <p:animEffect transition="in" filter="dissolve">
                                      <p:cBhvr>
                                        <p:cTn id="15" dur="500"/>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E43A1A97-44E8-4495-9445-C09C20DBFA40}"/>
              </a:ext>
            </a:extLst>
          </p:cNvPr>
          <p:cNvSpPr>
            <a:spLocks noGrp="1" noChangeArrowheads="1"/>
          </p:cNvSpPr>
          <p:nvPr>
            <p:ph type="title"/>
          </p:nvPr>
        </p:nvSpPr>
        <p:spPr/>
        <p:txBody>
          <a:bodyPr/>
          <a:lstStyle/>
          <a:p>
            <a:pPr eaLnBrk="1" hangingPunct="1"/>
            <a:r>
              <a:rPr lang="en-US" altLang="en-US"/>
              <a:t>Steps in Making a Law</a:t>
            </a:r>
          </a:p>
        </p:txBody>
      </p:sp>
      <p:sp>
        <p:nvSpPr>
          <p:cNvPr id="30723" name="Rectangle 3">
            <a:extLst>
              <a:ext uri="{FF2B5EF4-FFF2-40B4-BE49-F238E27FC236}">
                <a16:creationId xmlns:a16="http://schemas.microsoft.com/office/drawing/2014/main" id="{A08F2C2A-61A0-40CC-AAF0-A62100CCA54B}"/>
              </a:ext>
            </a:extLst>
          </p:cNvPr>
          <p:cNvSpPr>
            <a:spLocks noGrp="1" noChangeArrowheads="1"/>
          </p:cNvSpPr>
          <p:nvPr>
            <p:ph type="body" idx="1"/>
          </p:nvPr>
        </p:nvSpPr>
        <p:spPr>
          <a:xfrm>
            <a:off x="533400" y="1981200"/>
            <a:ext cx="8229600" cy="4525963"/>
          </a:xfrm>
        </p:spPr>
        <p:txBody>
          <a:bodyPr/>
          <a:lstStyle/>
          <a:p>
            <a:pPr eaLnBrk="1" hangingPunct="1"/>
            <a:r>
              <a:rPr lang="en-US" altLang="en-US"/>
              <a:t>Start with an idea</a:t>
            </a:r>
          </a:p>
          <a:p>
            <a:pPr eaLnBrk="1" hangingPunct="1"/>
            <a:endParaRPr lang="en-US" altLang="en-US"/>
          </a:p>
          <a:p>
            <a:pPr eaLnBrk="1" hangingPunct="1"/>
            <a:r>
              <a:rPr lang="en-US" altLang="en-US"/>
              <a:t>Introduce the idea as a bill</a:t>
            </a:r>
          </a:p>
          <a:p>
            <a:pPr lvl="1" eaLnBrk="1" hangingPunct="1"/>
            <a:r>
              <a:rPr lang="en-US" altLang="en-US"/>
              <a:t>Write up and sponsor</a:t>
            </a:r>
          </a:p>
          <a:p>
            <a:pPr lvl="1" eaLnBrk="1" hangingPunct="1"/>
            <a:r>
              <a:rPr lang="en-US" altLang="en-US"/>
              <a:t>Place in hopper</a:t>
            </a:r>
          </a:p>
          <a:p>
            <a:pPr lvl="1" eaLnBrk="1" hangingPunct="1"/>
            <a:r>
              <a:rPr lang="en-US" altLang="en-US"/>
              <a:t>Assign a number</a:t>
            </a:r>
          </a:p>
          <a:p>
            <a:pPr eaLnBrk="1" hangingPunct="1"/>
            <a:endParaRPr lang="en-US" altLang="en-US"/>
          </a:p>
          <a:p>
            <a:pPr eaLnBrk="1" hangingPunct="1"/>
            <a:endParaRPr lang="en-US" altLang="en-US"/>
          </a:p>
        </p:txBody>
      </p:sp>
      <p:pic>
        <p:nvPicPr>
          <p:cNvPr id="31748" name="Picture 6" descr="C:\Documents and Settings\kclements\Local Settings\Temporary Internet Files\Content.IE5\ATUNA1IJ\MC900149431[1].wmf">
            <a:extLst>
              <a:ext uri="{FF2B5EF4-FFF2-40B4-BE49-F238E27FC236}">
                <a16:creationId xmlns:a16="http://schemas.microsoft.com/office/drawing/2014/main" id="{4CF7052E-B16D-452A-BE84-4E6906F0C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2763" y="1828800"/>
            <a:ext cx="2519362"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0723">
                                            <p:txEl>
                                              <p:pRg st="0" end="0"/>
                                            </p:txEl>
                                          </p:spTgt>
                                        </p:tgtEl>
                                        <p:attrNameLst>
                                          <p:attrName>ppt_x</p:attrName>
                                        </p:attrNameLst>
                                      </p:cBhvr>
                                    </p:anim>
                                    <p:anim from="0" to="-1.0" calcmode="lin" valueType="num">
                                      <p:cBhvr>
                                        <p:cTn id="8" dur="200" decel="50000" autoRev="1" fill="hold">
                                          <p:stCondLst>
                                            <p:cond delay="600"/>
                                          </p:stCondLst>
                                        </p:cTn>
                                        <p:tgtEl>
                                          <p:spTgt spid="30723">
                                            <p:txEl>
                                              <p:pRg st="0" end="0"/>
                                            </p:txEl>
                                          </p:spTgt>
                                        </p:tgtEl>
                                        <p:attrNameLst>
                                          <p:attrName>xshear</p:attrName>
                                        </p:attrNameLst>
                                      </p:cBhvr>
                                    </p:anim>
                                    <p:animScale>
                                      <p:cBhvr>
                                        <p:cTn id="9" dur="200" decel="100000" autoRev="1" fill="hold">
                                          <p:stCondLst>
                                            <p:cond delay="600"/>
                                          </p:stCondLst>
                                        </p:cTn>
                                        <p:tgtEl>
                                          <p:spTgt spid="30723">
                                            <p:txEl>
                                              <p:pRg st="0" end="0"/>
                                            </p:txEl>
                                          </p:spTgt>
                                        </p:tgtEl>
                                      </p:cBhvr>
                                      <p:from x="100000" y="100000"/>
                                      <p:to x="80000" y="100000"/>
                                    </p:animScale>
                                    <p:anim by="(#ppt_h/3+#ppt_w*0.1)" calcmode="lin" valueType="num">
                                      <p:cBhvr additive="sum">
                                        <p:cTn id="10" dur="200" decel="100000" autoRev="1" fill="hold">
                                          <p:stCondLst>
                                            <p:cond delay="600"/>
                                          </p:stCondLst>
                                        </p:cTn>
                                        <p:tgtEl>
                                          <p:spTgt spid="30723">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30723">
                                            <p:txEl>
                                              <p:pRg st="2" end="2"/>
                                            </p:txEl>
                                          </p:spTgt>
                                        </p:tgtEl>
                                        <p:attrNameLst>
                                          <p:attrName>ppt_x</p:attrName>
                                        </p:attrNameLst>
                                      </p:cBhvr>
                                    </p:anim>
                                    <p:anim from="0" to="-1.0" calcmode="lin" valueType="num">
                                      <p:cBhvr>
                                        <p:cTn id="16" dur="200" decel="50000" autoRev="1" fill="hold">
                                          <p:stCondLst>
                                            <p:cond delay="600"/>
                                          </p:stCondLst>
                                        </p:cTn>
                                        <p:tgtEl>
                                          <p:spTgt spid="30723">
                                            <p:txEl>
                                              <p:pRg st="2" end="2"/>
                                            </p:txEl>
                                          </p:spTgt>
                                        </p:tgtEl>
                                        <p:attrNameLst>
                                          <p:attrName>xshear</p:attrName>
                                        </p:attrNameLst>
                                      </p:cBhvr>
                                    </p:anim>
                                    <p:animScale>
                                      <p:cBhvr>
                                        <p:cTn id="17" dur="200" decel="100000" autoRev="1" fill="hold">
                                          <p:stCondLst>
                                            <p:cond delay="600"/>
                                          </p:stCondLst>
                                        </p:cTn>
                                        <p:tgtEl>
                                          <p:spTgt spid="30723">
                                            <p:txEl>
                                              <p:pRg st="2" end="2"/>
                                            </p:txEl>
                                          </p:spTgt>
                                        </p:tgtEl>
                                      </p:cBhvr>
                                      <p:from x="100000" y="100000"/>
                                      <p:to x="80000" y="100000"/>
                                    </p:animScale>
                                    <p:anim by="(#ppt_h/3+#ppt_w*0.1)" calcmode="lin" valueType="num">
                                      <p:cBhvr additive="sum">
                                        <p:cTn id="18" dur="200" decel="100000" autoRev="1" fill="hold">
                                          <p:stCondLst>
                                            <p:cond delay="600"/>
                                          </p:stCondLst>
                                        </p:cTn>
                                        <p:tgtEl>
                                          <p:spTgt spid="30723">
                                            <p:txEl>
                                              <p:pRg st="2" end="2"/>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30723">
                                            <p:txEl>
                                              <p:pRg st="3" end="3"/>
                                            </p:txEl>
                                          </p:spTgt>
                                        </p:tgtEl>
                                        <p:attrNameLst>
                                          <p:attrName>style.visibility</p:attrName>
                                        </p:attrNameLst>
                                      </p:cBhvr>
                                      <p:to>
                                        <p:strVal val="visible"/>
                                      </p:to>
                                    </p:set>
                                    <p:anim from="(-#ppt_w/2)" to="(#ppt_x)" calcmode="lin" valueType="num">
                                      <p:cBhvr>
                                        <p:cTn id="23" dur="600" fill="hold">
                                          <p:stCondLst>
                                            <p:cond delay="0"/>
                                          </p:stCondLst>
                                        </p:cTn>
                                        <p:tgtEl>
                                          <p:spTgt spid="30723">
                                            <p:txEl>
                                              <p:pRg st="3" end="3"/>
                                            </p:txEl>
                                          </p:spTgt>
                                        </p:tgtEl>
                                        <p:attrNameLst>
                                          <p:attrName>ppt_x</p:attrName>
                                        </p:attrNameLst>
                                      </p:cBhvr>
                                    </p:anim>
                                    <p:anim from="0" to="-1.0" calcmode="lin" valueType="num">
                                      <p:cBhvr>
                                        <p:cTn id="24" dur="200" decel="50000" autoRev="1" fill="hold">
                                          <p:stCondLst>
                                            <p:cond delay="600"/>
                                          </p:stCondLst>
                                        </p:cTn>
                                        <p:tgtEl>
                                          <p:spTgt spid="30723">
                                            <p:txEl>
                                              <p:pRg st="3" end="3"/>
                                            </p:txEl>
                                          </p:spTgt>
                                        </p:tgtEl>
                                        <p:attrNameLst>
                                          <p:attrName>xshear</p:attrName>
                                        </p:attrNameLst>
                                      </p:cBhvr>
                                    </p:anim>
                                    <p:animScale>
                                      <p:cBhvr>
                                        <p:cTn id="25" dur="200" decel="100000" autoRev="1" fill="hold">
                                          <p:stCondLst>
                                            <p:cond delay="600"/>
                                          </p:stCondLst>
                                        </p:cTn>
                                        <p:tgtEl>
                                          <p:spTgt spid="30723">
                                            <p:txEl>
                                              <p:pRg st="3" end="3"/>
                                            </p:txEl>
                                          </p:spTgt>
                                        </p:tgtEl>
                                      </p:cBhvr>
                                      <p:from x="100000" y="100000"/>
                                      <p:to x="80000" y="100000"/>
                                    </p:animScale>
                                    <p:anim by="(#ppt_h/3+#ppt_w*0.1)" calcmode="lin" valueType="num">
                                      <p:cBhvr additive="sum">
                                        <p:cTn id="26" dur="200" decel="100000" autoRev="1" fill="hold">
                                          <p:stCondLst>
                                            <p:cond delay="600"/>
                                          </p:stCondLst>
                                        </p:cTn>
                                        <p:tgtEl>
                                          <p:spTgt spid="30723">
                                            <p:txEl>
                                              <p:pRg st="3" end="3"/>
                                            </p:txEl>
                                          </p:spTgt>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nodeType="clickEffect">
                                  <p:stCondLst>
                                    <p:cond delay="0"/>
                                  </p:stCondLst>
                                  <p:childTnLst>
                                    <p:set>
                                      <p:cBhvr>
                                        <p:cTn id="30" dur="1" fill="hold">
                                          <p:stCondLst>
                                            <p:cond delay="0"/>
                                          </p:stCondLst>
                                        </p:cTn>
                                        <p:tgtEl>
                                          <p:spTgt spid="30723">
                                            <p:txEl>
                                              <p:pRg st="4" end="4"/>
                                            </p:txEl>
                                          </p:spTgt>
                                        </p:tgtEl>
                                        <p:attrNameLst>
                                          <p:attrName>style.visibility</p:attrName>
                                        </p:attrNameLst>
                                      </p:cBhvr>
                                      <p:to>
                                        <p:strVal val="visible"/>
                                      </p:to>
                                    </p:set>
                                    <p:anim from="(-#ppt_w/2)" to="(#ppt_x)" calcmode="lin" valueType="num">
                                      <p:cBhvr>
                                        <p:cTn id="31" dur="600" fill="hold">
                                          <p:stCondLst>
                                            <p:cond delay="0"/>
                                          </p:stCondLst>
                                        </p:cTn>
                                        <p:tgtEl>
                                          <p:spTgt spid="30723">
                                            <p:txEl>
                                              <p:pRg st="4" end="4"/>
                                            </p:txEl>
                                          </p:spTgt>
                                        </p:tgtEl>
                                        <p:attrNameLst>
                                          <p:attrName>ppt_x</p:attrName>
                                        </p:attrNameLst>
                                      </p:cBhvr>
                                    </p:anim>
                                    <p:anim from="0" to="-1.0" calcmode="lin" valueType="num">
                                      <p:cBhvr>
                                        <p:cTn id="32" dur="200" decel="50000" autoRev="1" fill="hold">
                                          <p:stCondLst>
                                            <p:cond delay="600"/>
                                          </p:stCondLst>
                                        </p:cTn>
                                        <p:tgtEl>
                                          <p:spTgt spid="30723">
                                            <p:txEl>
                                              <p:pRg st="4" end="4"/>
                                            </p:txEl>
                                          </p:spTgt>
                                        </p:tgtEl>
                                        <p:attrNameLst>
                                          <p:attrName>xshear</p:attrName>
                                        </p:attrNameLst>
                                      </p:cBhvr>
                                    </p:anim>
                                    <p:animScale>
                                      <p:cBhvr>
                                        <p:cTn id="33" dur="200" decel="100000" autoRev="1" fill="hold">
                                          <p:stCondLst>
                                            <p:cond delay="600"/>
                                          </p:stCondLst>
                                        </p:cTn>
                                        <p:tgtEl>
                                          <p:spTgt spid="30723">
                                            <p:txEl>
                                              <p:pRg st="4" end="4"/>
                                            </p:txEl>
                                          </p:spTgt>
                                        </p:tgtEl>
                                      </p:cBhvr>
                                      <p:from x="100000" y="100000"/>
                                      <p:to x="80000" y="100000"/>
                                    </p:animScale>
                                    <p:anim by="(#ppt_h/3+#ppt_w*0.1)" calcmode="lin" valueType="num">
                                      <p:cBhvr additive="sum">
                                        <p:cTn id="34" dur="200" decel="100000" autoRev="1" fill="hold">
                                          <p:stCondLst>
                                            <p:cond delay="600"/>
                                          </p:stCondLst>
                                        </p:cTn>
                                        <p:tgtEl>
                                          <p:spTgt spid="30723">
                                            <p:txEl>
                                              <p:pRg st="4" end="4"/>
                                            </p:txEl>
                                          </p:spTgt>
                                        </p:tgtEl>
                                        <p:attrNameLst>
                                          <p:attrName>ppt_x</p:attrName>
                                        </p:attrNameLst>
                                      </p:cBhvr>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4" presetClass="entr" presetSubtype="0" fill="hold" nodeType="clickEffect">
                                  <p:stCondLst>
                                    <p:cond delay="0"/>
                                  </p:stCondLst>
                                  <p:childTnLst>
                                    <p:set>
                                      <p:cBhvr>
                                        <p:cTn id="38" dur="1" fill="hold">
                                          <p:stCondLst>
                                            <p:cond delay="0"/>
                                          </p:stCondLst>
                                        </p:cTn>
                                        <p:tgtEl>
                                          <p:spTgt spid="30723">
                                            <p:txEl>
                                              <p:pRg st="5" end="5"/>
                                            </p:txEl>
                                          </p:spTgt>
                                        </p:tgtEl>
                                        <p:attrNameLst>
                                          <p:attrName>style.visibility</p:attrName>
                                        </p:attrNameLst>
                                      </p:cBhvr>
                                      <p:to>
                                        <p:strVal val="visible"/>
                                      </p:to>
                                    </p:set>
                                    <p:anim from="(-#ppt_w/2)" to="(#ppt_x)" calcmode="lin" valueType="num">
                                      <p:cBhvr>
                                        <p:cTn id="39" dur="600" fill="hold">
                                          <p:stCondLst>
                                            <p:cond delay="0"/>
                                          </p:stCondLst>
                                        </p:cTn>
                                        <p:tgtEl>
                                          <p:spTgt spid="30723">
                                            <p:txEl>
                                              <p:pRg st="5" end="5"/>
                                            </p:txEl>
                                          </p:spTgt>
                                        </p:tgtEl>
                                        <p:attrNameLst>
                                          <p:attrName>ppt_x</p:attrName>
                                        </p:attrNameLst>
                                      </p:cBhvr>
                                    </p:anim>
                                    <p:anim from="0" to="-1.0" calcmode="lin" valueType="num">
                                      <p:cBhvr>
                                        <p:cTn id="40" dur="200" decel="50000" autoRev="1" fill="hold">
                                          <p:stCondLst>
                                            <p:cond delay="600"/>
                                          </p:stCondLst>
                                        </p:cTn>
                                        <p:tgtEl>
                                          <p:spTgt spid="30723">
                                            <p:txEl>
                                              <p:pRg st="5" end="5"/>
                                            </p:txEl>
                                          </p:spTgt>
                                        </p:tgtEl>
                                        <p:attrNameLst>
                                          <p:attrName>xshear</p:attrName>
                                        </p:attrNameLst>
                                      </p:cBhvr>
                                    </p:anim>
                                    <p:animScale>
                                      <p:cBhvr>
                                        <p:cTn id="41" dur="200" decel="100000" autoRev="1" fill="hold">
                                          <p:stCondLst>
                                            <p:cond delay="600"/>
                                          </p:stCondLst>
                                        </p:cTn>
                                        <p:tgtEl>
                                          <p:spTgt spid="30723">
                                            <p:txEl>
                                              <p:pRg st="5" end="5"/>
                                            </p:txEl>
                                          </p:spTgt>
                                        </p:tgtEl>
                                      </p:cBhvr>
                                      <p:from x="100000" y="100000"/>
                                      <p:to x="80000" y="100000"/>
                                    </p:animScale>
                                    <p:anim by="(#ppt_h/3+#ppt_w*0.1)" calcmode="lin" valueType="num">
                                      <p:cBhvr additive="sum">
                                        <p:cTn id="42" dur="200" decel="100000" autoRev="1" fill="hold">
                                          <p:stCondLst>
                                            <p:cond delay="600"/>
                                          </p:stCondLst>
                                        </p:cTn>
                                        <p:tgtEl>
                                          <p:spTgt spid="30723">
                                            <p:txEl>
                                              <p:pRg st="5" end="5"/>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8F1DB9E-3B99-424E-A59D-B7A118885513}"/>
              </a:ext>
            </a:extLst>
          </p:cNvPr>
          <p:cNvSpPr>
            <a:spLocks noGrp="1" noChangeArrowheads="1"/>
          </p:cNvSpPr>
          <p:nvPr>
            <p:ph type="title"/>
          </p:nvPr>
        </p:nvSpPr>
        <p:spPr/>
        <p:txBody>
          <a:bodyPr/>
          <a:lstStyle/>
          <a:p>
            <a:pPr eaLnBrk="1" hangingPunct="1"/>
            <a:r>
              <a:rPr lang="en-US" altLang="en-US"/>
              <a:t>Steps in Making a Law</a:t>
            </a:r>
          </a:p>
        </p:txBody>
      </p:sp>
      <p:sp>
        <p:nvSpPr>
          <p:cNvPr id="31747" name="Rectangle 3">
            <a:extLst>
              <a:ext uri="{FF2B5EF4-FFF2-40B4-BE49-F238E27FC236}">
                <a16:creationId xmlns:a16="http://schemas.microsoft.com/office/drawing/2014/main" id="{ECB50A84-B18B-4A7B-8AD9-B493289A2D50}"/>
              </a:ext>
            </a:extLst>
          </p:cNvPr>
          <p:cNvSpPr>
            <a:spLocks noGrp="1" noChangeArrowheads="1"/>
          </p:cNvSpPr>
          <p:nvPr>
            <p:ph sz="half" idx="1"/>
          </p:nvPr>
        </p:nvSpPr>
        <p:spPr>
          <a:xfrm>
            <a:off x="4648200" y="1600200"/>
            <a:ext cx="4038600" cy="4724400"/>
          </a:xfrm>
        </p:spPr>
        <p:txBody>
          <a:bodyPr/>
          <a:lstStyle/>
          <a:p>
            <a:pPr eaLnBrk="1" hangingPunct="1">
              <a:lnSpc>
                <a:spcPct val="90000"/>
              </a:lnSpc>
            </a:pPr>
            <a:r>
              <a:rPr lang="en-US" altLang="en-US"/>
              <a:t>Goes to an appropriate committee for study</a:t>
            </a:r>
          </a:p>
          <a:p>
            <a:pPr eaLnBrk="1" hangingPunct="1">
              <a:lnSpc>
                <a:spcPct val="90000"/>
              </a:lnSpc>
            </a:pPr>
            <a:endParaRPr lang="en-US" altLang="en-US"/>
          </a:p>
          <a:p>
            <a:pPr eaLnBrk="1" hangingPunct="1">
              <a:lnSpc>
                <a:spcPct val="90000"/>
              </a:lnSpc>
            </a:pPr>
            <a:r>
              <a:rPr lang="en-US" altLang="en-US"/>
              <a:t>Is sent to full house or senate</a:t>
            </a:r>
          </a:p>
          <a:p>
            <a:pPr eaLnBrk="1" hangingPunct="1">
              <a:lnSpc>
                <a:spcPct val="90000"/>
              </a:lnSpc>
            </a:pPr>
            <a:endParaRPr lang="en-US" altLang="en-US"/>
          </a:p>
          <a:p>
            <a:pPr eaLnBrk="1" hangingPunct="1">
              <a:lnSpc>
                <a:spcPct val="90000"/>
              </a:lnSpc>
            </a:pPr>
            <a:r>
              <a:rPr lang="en-US" altLang="en-US"/>
              <a:t>Is voted on</a:t>
            </a:r>
          </a:p>
          <a:p>
            <a:pPr lvl="1" eaLnBrk="1" hangingPunct="1">
              <a:lnSpc>
                <a:spcPct val="90000"/>
              </a:lnSpc>
            </a:pPr>
            <a:r>
              <a:rPr lang="en-US" altLang="en-US"/>
              <a:t>Viva Voce</a:t>
            </a:r>
          </a:p>
          <a:p>
            <a:pPr lvl="1" eaLnBrk="1" hangingPunct="1">
              <a:lnSpc>
                <a:spcPct val="90000"/>
              </a:lnSpc>
            </a:pPr>
            <a:r>
              <a:rPr lang="en-US" altLang="en-US"/>
              <a:t>Division</a:t>
            </a:r>
          </a:p>
          <a:p>
            <a:pPr lvl="1" eaLnBrk="1" hangingPunct="1">
              <a:lnSpc>
                <a:spcPct val="90000"/>
              </a:lnSpc>
            </a:pPr>
            <a:r>
              <a:rPr lang="en-US" altLang="en-US"/>
              <a:t>Recorded</a:t>
            </a:r>
          </a:p>
          <a:p>
            <a:pPr lvl="1" eaLnBrk="1" hangingPunct="1">
              <a:lnSpc>
                <a:spcPct val="90000"/>
              </a:lnSpc>
            </a:pPr>
            <a:endParaRPr lang="en-US" altLang="en-US"/>
          </a:p>
        </p:txBody>
      </p:sp>
      <p:pic>
        <p:nvPicPr>
          <p:cNvPr id="32772" name="Picture 5" descr="C:\Documents and Settings\kclements\Local Settings\Temporary Internet Files\Content.IE5\IJOLA5U7\MC900231141[1].wmf">
            <a:extLst>
              <a:ext uri="{FF2B5EF4-FFF2-40B4-BE49-F238E27FC236}">
                <a16:creationId xmlns:a16="http://schemas.microsoft.com/office/drawing/2014/main" id="{FE8ADA55-723A-4096-AF64-1F196581F5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3684588"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fade">
                                      <p:cBhvr>
                                        <p:cTn id="7" dur="1000"/>
                                        <p:tgtEl>
                                          <p:spTgt spid="31747">
                                            <p:txEl>
                                              <p:pRg st="0" end="0"/>
                                            </p:txEl>
                                          </p:spTgt>
                                        </p:tgtEl>
                                      </p:cBhvr>
                                    </p:animEffect>
                                    <p:anim calcmode="lin" valueType="num">
                                      <p:cBhvr>
                                        <p:cTn id="8" dur="10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1747">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174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1747">
                                            <p:txEl>
                                              <p:pRg st="2" end="2"/>
                                            </p:txEl>
                                          </p:spTgt>
                                        </p:tgtEl>
                                        <p:attrNameLst>
                                          <p:attrName>style.visibility</p:attrName>
                                        </p:attrNameLst>
                                      </p:cBhvr>
                                      <p:to>
                                        <p:strVal val="visible"/>
                                      </p:to>
                                    </p:set>
                                    <p:animEffect transition="in" filter="fade">
                                      <p:cBhvr>
                                        <p:cTn id="15" dur="1000"/>
                                        <p:tgtEl>
                                          <p:spTgt spid="31747">
                                            <p:txEl>
                                              <p:pRg st="2" end="2"/>
                                            </p:txEl>
                                          </p:spTgt>
                                        </p:tgtEl>
                                      </p:cBhvr>
                                    </p:animEffect>
                                    <p:anim calcmode="lin" valueType="num">
                                      <p:cBhvr>
                                        <p:cTn id="16" dur="10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1747">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74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31747">
                                            <p:txEl>
                                              <p:pRg st="4" end="4"/>
                                            </p:txEl>
                                          </p:spTgt>
                                        </p:tgtEl>
                                        <p:attrNameLst>
                                          <p:attrName>style.visibility</p:attrName>
                                        </p:attrNameLst>
                                      </p:cBhvr>
                                      <p:to>
                                        <p:strVal val="visible"/>
                                      </p:to>
                                    </p:set>
                                    <p:animEffect transition="in" filter="fade">
                                      <p:cBhvr>
                                        <p:cTn id="23" dur="1000"/>
                                        <p:tgtEl>
                                          <p:spTgt spid="31747">
                                            <p:txEl>
                                              <p:pRg st="4" end="4"/>
                                            </p:txEl>
                                          </p:spTgt>
                                        </p:tgtEl>
                                      </p:cBhvr>
                                    </p:animEffect>
                                    <p:anim calcmode="lin" valueType="num">
                                      <p:cBhvr>
                                        <p:cTn id="24" dur="1000" fill="hold"/>
                                        <p:tgtEl>
                                          <p:spTgt spid="31747">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1747">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174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nodeType="clickEffect">
                                  <p:stCondLst>
                                    <p:cond delay="0"/>
                                  </p:stCondLst>
                                  <p:childTnLst>
                                    <p:set>
                                      <p:cBhvr>
                                        <p:cTn id="30" dur="1" fill="hold">
                                          <p:stCondLst>
                                            <p:cond delay="0"/>
                                          </p:stCondLst>
                                        </p:cTn>
                                        <p:tgtEl>
                                          <p:spTgt spid="31747">
                                            <p:txEl>
                                              <p:pRg st="5" end="5"/>
                                            </p:txEl>
                                          </p:spTgt>
                                        </p:tgtEl>
                                        <p:attrNameLst>
                                          <p:attrName>style.visibility</p:attrName>
                                        </p:attrNameLst>
                                      </p:cBhvr>
                                      <p:to>
                                        <p:strVal val="visible"/>
                                      </p:to>
                                    </p:set>
                                    <p:animEffect transition="in" filter="fade">
                                      <p:cBhvr>
                                        <p:cTn id="31" dur="1000"/>
                                        <p:tgtEl>
                                          <p:spTgt spid="31747">
                                            <p:txEl>
                                              <p:pRg st="5" end="5"/>
                                            </p:txEl>
                                          </p:spTgt>
                                        </p:tgtEl>
                                      </p:cBhvr>
                                    </p:animEffect>
                                    <p:anim calcmode="lin" valueType="num">
                                      <p:cBhvr>
                                        <p:cTn id="32" dur="1000" fill="hold"/>
                                        <p:tgtEl>
                                          <p:spTgt spid="31747">
                                            <p:txEl>
                                              <p:pRg st="5" end="5"/>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1747">
                                            <p:txEl>
                                              <p:pRg st="5" end="5"/>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1747">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nodeType="clickEffect">
                                  <p:stCondLst>
                                    <p:cond delay="0"/>
                                  </p:stCondLst>
                                  <p:childTnLst>
                                    <p:set>
                                      <p:cBhvr>
                                        <p:cTn id="38" dur="1" fill="hold">
                                          <p:stCondLst>
                                            <p:cond delay="0"/>
                                          </p:stCondLst>
                                        </p:cTn>
                                        <p:tgtEl>
                                          <p:spTgt spid="31747">
                                            <p:txEl>
                                              <p:pRg st="6" end="6"/>
                                            </p:txEl>
                                          </p:spTgt>
                                        </p:tgtEl>
                                        <p:attrNameLst>
                                          <p:attrName>style.visibility</p:attrName>
                                        </p:attrNameLst>
                                      </p:cBhvr>
                                      <p:to>
                                        <p:strVal val="visible"/>
                                      </p:to>
                                    </p:set>
                                    <p:animEffect transition="in" filter="fade">
                                      <p:cBhvr>
                                        <p:cTn id="39" dur="1000"/>
                                        <p:tgtEl>
                                          <p:spTgt spid="31747">
                                            <p:txEl>
                                              <p:pRg st="6" end="6"/>
                                            </p:txEl>
                                          </p:spTgt>
                                        </p:tgtEl>
                                      </p:cBhvr>
                                    </p:animEffect>
                                    <p:anim calcmode="lin" valueType="num">
                                      <p:cBhvr>
                                        <p:cTn id="40" dur="1000" fill="hold"/>
                                        <p:tgtEl>
                                          <p:spTgt spid="31747">
                                            <p:txEl>
                                              <p:pRg st="6" end="6"/>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1747">
                                            <p:txEl>
                                              <p:pRg st="6" end="6"/>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1747">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nodeType="clickEffect">
                                  <p:stCondLst>
                                    <p:cond delay="0"/>
                                  </p:stCondLst>
                                  <p:childTnLst>
                                    <p:set>
                                      <p:cBhvr>
                                        <p:cTn id="46" dur="1" fill="hold">
                                          <p:stCondLst>
                                            <p:cond delay="0"/>
                                          </p:stCondLst>
                                        </p:cTn>
                                        <p:tgtEl>
                                          <p:spTgt spid="31747">
                                            <p:txEl>
                                              <p:pRg st="7" end="7"/>
                                            </p:txEl>
                                          </p:spTgt>
                                        </p:tgtEl>
                                        <p:attrNameLst>
                                          <p:attrName>style.visibility</p:attrName>
                                        </p:attrNameLst>
                                      </p:cBhvr>
                                      <p:to>
                                        <p:strVal val="visible"/>
                                      </p:to>
                                    </p:set>
                                    <p:animEffect transition="in" filter="fade">
                                      <p:cBhvr>
                                        <p:cTn id="47" dur="1000"/>
                                        <p:tgtEl>
                                          <p:spTgt spid="31747">
                                            <p:txEl>
                                              <p:pRg st="7" end="7"/>
                                            </p:txEl>
                                          </p:spTgt>
                                        </p:tgtEl>
                                      </p:cBhvr>
                                    </p:animEffect>
                                    <p:anim calcmode="lin" valueType="num">
                                      <p:cBhvr>
                                        <p:cTn id="48" dur="1000" fill="hold"/>
                                        <p:tgtEl>
                                          <p:spTgt spid="31747">
                                            <p:txEl>
                                              <p:pRg st="7" end="7"/>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31747">
                                            <p:txEl>
                                              <p:pRg st="7" end="7"/>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1747">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938BDD38-C380-461D-B5A6-92197169AEBC}"/>
              </a:ext>
            </a:extLst>
          </p:cNvPr>
          <p:cNvSpPr>
            <a:spLocks noGrp="1" noChangeArrowheads="1"/>
          </p:cNvSpPr>
          <p:nvPr>
            <p:ph type="title"/>
          </p:nvPr>
        </p:nvSpPr>
        <p:spPr/>
        <p:txBody>
          <a:bodyPr/>
          <a:lstStyle/>
          <a:p>
            <a:pPr eaLnBrk="1" hangingPunct="1"/>
            <a:r>
              <a:rPr lang="en-US" altLang="en-US"/>
              <a:t>Steps in Making a Law</a:t>
            </a:r>
          </a:p>
        </p:txBody>
      </p:sp>
      <p:sp>
        <p:nvSpPr>
          <p:cNvPr id="32771" name="Rectangle 3">
            <a:extLst>
              <a:ext uri="{FF2B5EF4-FFF2-40B4-BE49-F238E27FC236}">
                <a16:creationId xmlns:a16="http://schemas.microsoft.com/office/drawing/2014/main" id="{E263099C-03CC-4DE8-94CB-719844E09907}"/>
              </a:ext>
            </a:extLst>
          </p:cNvPr>
          <p:cNvSpPr>
            <a:spLocks noGrp="1" noChangeArrowheads="1"/>
          </p:cNvSpPr>
          <p:nvPr>
            <p:ph sz="half" idx="1"/>
          </p:nvPr>
        </p:nvSpPr>
        <p:spPr/>
        <p:txBody>
          <a:bodyPr/>
          <a:lstStyle/>
          <a:p>
            <a:pPr eaLnBrk="1" hangingPunct="1"/>
            <a:r>
              <a:rPr lang="en-US" altLang="en-US"/>
              <a:t>Goes through same procedure in other chamber</a:t>
            </a:r>
          </a:p>
          <a:p>
            <a:pPr eaLnBrk="1" hangingPunct="1">
              <a:buFontTx/>
              <a:buNone/>
            </a:pPr>
            <a:endParaRPr lang="en-US" altLang="en-US"/>
          </a:p>
          <a:p>
            <a:pPr eaLnBrk="1" hangingPunct="1"/>
            <a:r>
              <a:rPr lang="en-US" altLang="en-US"/>
              <a:t>Goes to a conference committee if differences exist</a:t>
            </a:r>
          </a:p>
          <a:p>
            <a:pPr eaLnBrk="1" hangingPunct="1"/>
            <a:endParaRPr lang="en-US" altLang="en-US"/>
          </a:p>
          <a:p>
            <a:pPr eaLnBrk="1" hangingPunct="1"/>
            <a:endParaRPr lang="en-US" altLang="en-US"/>
          </a:p>
        </p:txBody>
      </p:sp>
      <p:pic>
        <p:nvPicPr>
          <p:cNvPr id="33796" name="Picture 5" descr="C:\Documents and Settings\kclements\Local Settings\Temporary Internet Files\Content.IE5\2XCDIHAD\MC900149508[1].wmf">
            <a:extLst>
              <a:ext uri="{FF2B5EF4-FFF2-40B4-BE49-F238E27FC236}">
                <a16:creationId xmlns:a16="http://schemas.microsoft.com/office/drawing/2014/main" id="{64111B48-C8FC-4D1C-9566-38A29D91E9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752600"/>
            <a:ext cx="4238625"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2771">
                                            <p:txEl>
                                              <p:pRg st="0" end="0"/>
                                            </p:txEl>
                                          </p:spTgt>
                                        </p:tgtEl>
                                        <p:attrNameLst>
                                          <p:attrName>ppt_x</p:attrName>
                                        </p:attrNameLst>
                                      </p:cBhvr>
                                    </p:anim>
                                    <p:anim from="0" to="-1.0" calcmode="lin" valueType="num">
                                      <p:cBhvr>
                                        <p:cTn id="8" dur="200" decel="50000" autoRev="1" fill="hold">
                                          <p:stCondLst>
                                            <p:cond delay="600"/>
                                          </p:stCondLst>
                                        </p:cTn>
                                        <p:tgtEl>
                                          <p:spTgt spid="32771">
                                            <p:txEl>
                                              <p:pRg st="0" end="0"/>
                                            </p:txEl>
                                          </p:spTgt>
                                        </p:tgtEl>
                                        <p:attrNameLst>
                                          <p:attrName>xshear</p:attrName>
                                        </p:attrNameLst>
                                      </p:cBhvr>
                                    </p:anim>
                                    <p:animScale>
                                      <p:cBhvr>
                                        <p:cTn id="9" dur="200" decel="100000" autoRev="1" fill="hold">
                                          <p:stCondLst>
                                            <p:cond delay="600"/>
                                          </p:stCondLst>
                                        </p:cTn>
                                        <p:tgtEl>
                                          <p:spTgt spid="32771">
                                            <p:txEl>
                                              <p:pRg st="0" end="0"/>
                                            </p:txEl>
                                          </p:spTgt>
                                        </p:tgtEl>
                                      </p:cBhvr>
                                      <p:from x="100000" y="100000"/>
                                      <p:to x="80000" y="100000"/>
                                    </p:animScale>
                                    <p:anim by="(#ppt_h/3+#ppt_w*0.1)" calcmode="lin" valueType="num">
                                      <p:cBhvr additive="sum">
                                        <p:cTn id="10" dur="200" decel="100000" autoRev="1" fill="hold">
                                          <p:stCondLst>
                                            <p:cond delay="600"/>
                                          </p:stCondLst>
                                        </p:cTn>
                                        <p:tgtEl>
                                          <p:spTgt spid="32771">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32771">
                                            <p:txEl>
                                              <p:pRg st="2" end="2"/>
                                            </p:txEl>
                                          </p:spTgt>
                                        </p:tgtEl>
                                        <p:attrNameLst>
                                          <p:attrName>ppt_x</p:attrName>
                                        </p:attrNameLst>
                                      </p:cBhvr>
                                    </p:anim>
                                    <p:anim from="0" to="-1.0" calcmode="lin" valueType="num">
                                      <p:cBhvr>
                                        <p:cTn id="16" dur="200" decel="50000" autoRev="1" fill="hold">
                                          <p:stCondLst>
                                            <p:cond delay="600"/>
                                          </p:stCondLst>
                                        </p:cTn>
                                        <p:tgtEl>
                                          <p:spTgt spid="32771">
                                            <p:txEl>
                                              <p:pRg st="2" end="2"/>
                                            </p:txEl>
                                          </p:spTgt>
                                        </p:tgtEl>
                                        <p:attrNameLst>
                                          <p:attrName>xshear</p:attrName>
                                        </p:attrNameLst>
                                      </p:cBhvr>
                                    </p:anim>
                                    <p:animScale>
                                      <p:cBhvr>
                                        <p:cTn id="17" dur="200" decel="100000" autoRev="1" fill="hold">
                                          <p:stCondLst>
                                            <p:cond delay="600"/>
                                          </p:stCondLst>
                                        </p:cTn>
                                        <p:tgtEl>
                                          <p:spTgt spid="32771">
                                            <p:txEl>
                                              <p:pRg st="2" end="2"/>
                                            </p:txEl>
                                          </p:spTgt>
                                        </p:tgtEl>
                                      </p:cBhvr>
                                      <p:from x="100000" y="100000"/>
                                      <p:to x="80000" y="100000"/>
                                    </p:animScale>
                                    <p:anim by="(#ppt_h/3+#ppt_w*0.1)" calcmode="lin" valueType="num">
                                      <p:cBhvr additive="sum">
                                        <p:cTn id="18" dur="200" decel="100000" autoRev="1" fill="hold">
                                          <p:stCondLst>
                                            <p:cond delay="600"/>
                                          </p:stCondLst>
                                        </p:cTn>
                                        <p:tgtEl>
                                          <p:spTgt spid="32771">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BA061B2E-529D-45A9-9ED1-7847F8E0DE20}"/>
              </a:ext>
            </a:extLst>
          </p:cNvPr>
          <p:cNvSpPr>
            <a:spLocks noGrp="1" noChangeArrowheads="1"/>
          </p:cNvSpPr>
          <p:nvPr>
            <p:ph type="title"/>
          </p:nvPr>
        </p:nvSpPr>
        <p:spPr/>
        <p:txBody>
          <a:bodyPr/>
          <a:lstStyle/>
          <a:p>
            <a:pPr eaLnBrk="1" hangingPunct="1"/>
            <a:r>
              <a:rPr lang="en-US" altLang="en-US"/>
              <a:t>Steps in Making a Law</a:t>
            </a:r>
          </a:p>
        </p:txBody>
      </p:sp>
      <p:sp>
        <p:nvSpPr>
          <p:cNvPr id="33795" name="Rectangle 3">
            <a:extLst>
              <a:ext uri="{FF2B5EF4-FFF2-40B4-BE49-F238E27FC236}">
                <a16:creationId xmlns:a16="http://schemas.microsoft.com/office/drawing/2014/main" id="{C1C06E67-7112-4F54-8787-9156064ABD5D}"/>
              </a:ext>
            </a:extLst>
          </p:cNvPr>
          <p:cNvSpPr>
            <a:spLocks noGrp="1" noChangeArrowheads="1"/>
          </p:cNvSpPr>
          <p:nvPr>
            <p:ph sz="half" idx="1"/>
          </p:nvPr>
        </p:nvSpPr>
        <p:spPr>
          <a:xfrm>
            <a:off x="4648200" y="1600200"/>
            <a:ext cx="4038600" cy="4525963"/>
          </a:xfrm>
        </p:spPr>
        <p:txBody>
          <a:bodyPr/>
          <a:lstStyle/>
          <a:p>
            <a:pPr eaLnBrk="1" hangingPunct="1">
              <a:buFontTx/>
              <a:buNone/>
            </a:pPr>
            <a:r>
              <a:rPr lang="en-US" altLang="en-US"/>
              <a:t>Once delivered to president, the bill</a:t>
            </a:r>
          </a:p>
          <a:p>
            <a:pPr lvl="1" eaLnBrk="1" hangingPunct="1">
              <a:buFont typeface="Arial" panose="020B0604020202020204" pitchFamily="34" charset="0"/>
              <a:buChar char="•"/>
            </a:pPr>
            <a:r>
              <a:rPr lang="en-US" altLang="en-US"/>
              <a:t>Is signed</a:t>
            </a:r>
          </a:p>
          <a:p>
            <a:pPr lvl="1" eaLnBrk="1" hangingPunct="1">
              <a:buFont typeface="Arial" panose="020B0604020202020204" pitchFamily="34" charset="0"/>
              <a:buChar char="•"/>
            </a:pPr>
            <a:endParaRPr lang="en-US" altLang="en-US"/>
          </a:p>
          <a:p>
            <a:pPr lvl="1" eaLnBrk="1" hangingPunct="1">
              <a:buFont typeface="Arial" panose="020B0604020202020204" pitchFamily="34" charset="0"/>
              <a:buChar char="•"/>
            </a:pPr>
            <a:r>
              <a:rPr lang="en-US" altLang="en-US"/>
              <a:t>Is vetoed  (Sent back to Congress where it needs a 2/3 majority vote to override veto)</a:t>
            </a:r>
          </a:p>
          <a:p>
            <a:pPr lvl="1" eaLnBrk="1" hangingPunct="1">
              <a:buFont typeface="Arial" panose="020B0604020202020204" pitchFamily="34" charset="0"/>
              <a:buChar char="•"/>
            </a:pPr>
            <a:endParaRPr lang="en-US" altLang="en-US"/>
          </a:p>
          <a:p>
            <a:pPr lvl="1" eaLnBrk="1" hangingPunct="1">
              <a:buFont typeface="Arial" panose="020B0604020202020204" pitchFamily="34" charset="0"/>
              <a:buChar char="•"/>
            </a:pPr>
            <a:r>
              <a:rPr lang="en-US" altLang="en-US"/>
              <a:t>Becomes law without his signature (pocket veto)</a:t>
            </a:r>
          </a:p>
          <a:p>
            <a:pPr lvl="1" eaLnBrk="1" hangingPunct="1"/>
            <a:endParaRPr lang="en-US" altLang="en-US"/>
          </a:p>
        </p:txBody>
      </p:sp>
      <p:pic>
        <p:nvPicPr>
          <p:cNvPr id="34820" name="Picture 5" descr="C:\Documents and Settings\kclements\Local Settings\Temporary Internet Files\Content.IE5\2XCDIHAD\MC900339246[1].wmf">
            <a:extLst>
              <a:ext uri="{FF2B5EF4-FFF2-40B4-BE49-F238E27FC236}">
                <a16:creationId xmlns:a16="http://schemas.microsoft.com/office/drawing/2014/main" id="{FD93CE5A-10FD-4BD3-94BA-542BB1EB09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4267200"/>
            <a:ext cx="2217738"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12" descr="C:\Documents and Settings\kclements\Local Settings\Temporary Internet Files\Content.IE5\IJOLA5U7\MM900172640[1].gif">
            <a:extLst>
              <a:ext uri="{FF2B5EF4-FFF2-40B4-BE49-F238E27FC236}">
                <a16:creationId xmlns:a16="http://schemas.microsoft.com/office/drawing/2014/main" id="{AE5ADB2E-64DD-419E-B986-387E26AE09A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76400"/>
            <a:ext cx="27432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Scale>
                                      <p:cBhvr>
                                        <p:cTn id="7" dur="1000" decel="50000" fill="hold">
                                          <p:stCondLst>
                                            <p:cond delay="0"/>
                                          </p:stCondLst>
                                        </p:cTn>
                                        <p:tgtEl>
                                          <p:spTgt spid="3379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795">
                                            <p:txEl>
                                              <p:pRg st="0" end="0"/>
                                            </p:txEl>
                                          </p:spTgt>
                                        </p:tgtEl>
                                        <p:attrNameLst>
                                          <p:attrName>ppt_x</p:attrName>
                                          <p:attrName>ppt_y</p:attrName>
                                        </p:attrNameLst>
                                      </p:cBhvr>
                                    </p:animMotion>
                                    <p:animEffect transition="in" filter="fade">
                                      <p:cBhvr>
                                        <p:cTn id="9" dur="1000"/>
                                        <p:tgtEl>
                                          <p:spTgt spid="3379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33795">
                                            <p:txEl>
                                              <p:pRg st="1" end="1"/>
                                            </p:txEl>
                                          </p:spTgt>
                                        </p:tgtEl>
                                        <p:attrNameLst>
                                          <p:attrName>style.visibility</p:attrName>
                                        </p:attrNameLst>
                                      </p:cBhvr>
                                      <p:to>
                                        <p:strVal val="visible"/>
                                      </p:to>
                                    </p:set>
                                    <p:animScale>
                                      <p:cBhvr>
                                        <p:cTn id="14" dur="1000" decel="50000" fill="hold">
                                          <p:stCondLst>
                                            <p:cond delay="0"/>
                                          </p:stCondLst>
                                        </p:cTn>
                                        <p:tgtEl>
                                          <p:spTgt spid="33795">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3795">
                                            <p:txEl>
                                              <p:pRg st="1" end="1"/>
                                            </p:txEl>
                                          </p:spTgt>
                                        </p:tgtEl>
                                        <p:attrNameLst>
                                          <p:attrName>ppt_x</p:attrName>
                                          <p:attrName>ppt_y</p:attrName>
                                        </p:attrNameLst>
                                      </p:cBhvr>
                                    </p:animMotion>
                                    <p:animEffect transition="in" filter="fade">
                                      <p:cBhvr>
                                        <p:cTn id="16" dur="1000"/>
                                        <p:tgtEl>
                                          <p:spTgt spid="3379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33795">
                                            <p:txEl>
                                              <p:pRg st="3" end="3"/>
                                            </p:txEl>
                                          </p:spTgt>
                                        </p:tgtEl>
                                        <p:attrNameLst>
                                          <p:attrName>style.visibility</p:attrName>
                                        </p:attrNameLst>
                                      </p:cBhvr>
                                      <p:to>
                                        <p:strVal val="visible"/>
                                      </p:to>
                                    </p:set>
                                    <p:animScale>
                                      <p:cBhvr>
                                        <p:cTn id="21" dur="1000" decel="50000" fill="hold">
                                          <p:stCondLst>
                                            <p:cond delay="0"/>
                                          </p:stCondLst>
                                        </p:cTn>
                                        <p:tgtEl>
                                          <p:spTgt spid="33795">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3795">
                                            <p:txEl>
                                              <p:pRg st="3" end="3"/>
                                            </p:txEl>
                                          </p:spTgt>
                                        </p:tgtEl>
                                        <p:attrNameLst>
                                          <p:attrName>ppt_x</p:attrName>
                                          <p:attrName>ppt_y</p:attrName>
                                        </p:attrNameLst>
                                      </p:cBhvr>
                                    </p:animMotion>
                                    <p:animEffect transition="in" filter="fade">
                                      <p:cBhvr>
                                        <p:cTn id="23" dur="1000"/>
                                        <p:tgtEl>
                                          <p:spTgt spid="33795">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nodeType="clickEffect">
                                  <p:stCondLst>
                                    <p:cond delay="0"/>
                                  </p:stCondLst>
                                  <p:childTnLst>
                                    <p:set>
                                      <p:cBhvr>
                                        <p:cTn id="27" dur="1" fill="hold">
                                          <p:stCondLst>
                                            <p:cond delay="0"/>
                                          </p:stCondLst>
                                        </p:cTn>
                                        <p:tgtEl>
                                          <p:spTgt spid="33795">
                                            <p:txEl>
                                              <p:pRg st="5" end="5"/>
                                            </p:txEl>
                                          </p:spTgt>
                                        </p:tgtEl>
                                        <p:attrNameLst>
                                          <p:attrName>style.visibility</p:attrName>
                                        </p:attrNameLst>
                                      </p:cBhvr>
                                      <p:to>
                                        <p:strVal val="visible"/>
                                      </p:to>
                                    </p:set>
                                    <p:animScale>
                                      <p:cBhvr>
                                        <p:cTn id="28" dur="1000" decel="50000" fill="hold">
                                          <p:stCondLst>
                                            <p:cond delay="0"/>
                                          </p:stCondLst>
                                        </p:cTn>
                                        <p:tgtEl>
                                          <p:spTgt spid="33795">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3795">
                                            <p:txEl>
                                              <p:pRg st="5" end="5"/>
                                            </p:txEl>
                                          </p:spTgt>
                                        </p:tgtEl>
                                        <p:attrNameLst>
                                          <p:attrName>ppt_x</p:attrName>
                                          <p:attrName>ppt_y</p:attrName>
                                        </p:attrNameLst>
                                      </p:cBhvr>
                                    </p:animMotion>
                                    <p:animEffect transition="in" filter="fade">
                                      <p:cBhvr>
                                        <p:cTn id="30" dur="1000"/>
                                        <p:tgtEl>
                                          <p:spTgt spid="337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49D4C91E-8660-4F0C-8ACC-A44B96A0A679}"/>
              </a:ext>
            </a:extLst>
          </p:cNvPr>
          <p:cNvSpPr>
            <a:spLocks noGrp="1" noChangeArrowheads="1"/>
          </p:cNvSpPr>
          <p:nvPr>
            <p:ph type="title"/>
          </p:nvPr>
        </p:nvSpPr>
        <p:spPr/>
        <p:txBody>
          <a:bodyPr/>
          <a:lstStyle/>
          <a:p>
            <a:pPr eaLnBrk="1" hangingPunct="1"/>
            <a:r>
              <a:rPr lang="en-US" altLang="en-US"/>
              <a:t>Steps in Making a Law</a:t>
            </a:r>
          </a:p>
        </p:txBody>
      </p:sp>
      <p:sp>
        <p:nvSpPr>
          <p:cNvPr id="34819" name="Rectangle 3">
            <a:extLst>
              <a:ext uri="{FF2B5EF4-FFF2-40B4-BE49-F238E27FC236}">
                <a16:creationId xmlns:a16="http://schemas.microsoft.com/office/drawing/2014/main" id="{A92A2271-2C5F-4BDA-92E7-4B723A14C3BB}"/>
              </a:ext>
            </a:extLst>
          </p:cNvPr>
          <p:cNvSpPr>
            <a:spLocks noGrp="1" noChangeArrowheads="1"/>
          </p:cNvSpPr>
          <p:nvPr>
            <p:ph sz="half" idx="1"/>
          </p:nvPr>
        </p:nvSpPr>
        <p:spPr>
          <a:xfrm>
            <a:off x="304800" y="1600200"/>
            <a:ext cx="4648200" cy="4648200"/>
          </a:xfrm>
        </p:spPr>
        <p:txBody>
          <a:bodyPr/>
          <a:lstStyle/>
          <a:p>
            <a:pPr eaLnBrk="1" hangingPunct="1">
              <a:buFontTx/>
              <a:buNone/>
            </a:pPr>
            <a:r>
              <a:rPr lang="en-US" altLang="en-US"/>
              <a:t>Becomes a law</a:t>
            </a:r>
          </a:p>
          <a:p>
            <a:pPr lvl="2" eaLnBrk="1" hangingPunct="1"/>
            <a:r>
              <a:rPr lang="en-US" altLang="en-US" sz="2800"/>
              <a:t>Once president signs </a:t>
            </a:r>
          </a:p>
          <a:p>
            <a:pPr lvl="2" eaLnBrk="1" hangingPunct="1"/>
            <a:endParaRPr lang="en-US" altLang="en-US" sz="2800"/>
          </a:p>
          <a:p>
            <a:pPr lvl="2" eaLnBrk="1" hangingPunct="1"/>
            <a:r>
              <a:rPr lang="en-US" altLang="en-US" sz="2800"/>
              <a:t>When president uses a pocket veto</a:t>
            </a:r>
          </a:p>
          <a:p>
            <a:pPr lvl="2" eaLnBrk="1" hangingPunct="1"/>
            <a:endParaRPr lang="en-US" altLang="en-US" sz="2800"/>
          </a:p>
          <a:p>
            <a:pPr lvl="2" eaLnBrk="1" hangingPunct="1"/>
            <a:r>
              <a:rPr lang="en-US" altLang="en-US" sz="2800"/>
              <a:t>When Congress overrides a veto</a:t>
            </a:r>
          </a:p>
        </p:txBody>
      </p:sp>
      <p:pic>
        <p:nvPicPr>
          <p:cNvPr id="35844" name="Picture 14" descr="C:\Documents and Settings\kclements\Local Settings\Temporary Internet Files\Content.IE5\IJOLA5U7\MP900403720[1].jpg">
            <a:extLst>
              <a:ext uri="{FF2B5EF4-FFF2-40B4-BE49-F238E27FC236}">
                <a16:creationId xmlns:a16="http://schemas.microsoft.com/office/drawing/2014/main" id="{BB0358E7-DF43-4433-A982-06784749AC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600200"/>
            <a:ext cx="2438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Scale>
                                      <p:cBhvr>
                                        <p:cTn id="7" dur="1000" decel="50000" fill="hold">
                                          <p:stCondLst>
                                            <p:cond delay="0"/>
                                          </p:stCondLst>
                                        </p:cTn>
                                        <p:tgtEl>
                                          <p:spTgt spid="3481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4819">
                                            <p:txEl>
                                              <p:pRg st="0" end="0"/>
                                            </p:txEl>
                                          </p:spTgt>
                                        </p:tgtEl>
                                        <p:attrNameLst>
                                          <p:attrName>ppt_x</p:attrName>
                                          <p:attrName>ppt_y</p:attrName>
                                        </p:attrNameLst>
                                      </p:cBhvr>
                                    </p:animMotion>
                                    <p:animEffect transition="in" filter="fade">
                                      <p:cBhvr>
                                        <p:cTn id="9" dur="1000"/>
                                        <p:tgtEl>
                                          <p:spTgt spid="3481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34819">
                                            <p:txEl>
                                              <p:pRg st="1" end="1"/>
                                            </p:txEl>
                                          </p:spTgt>
                                        </p:tgtEl>
                                        <p:attrNameLst>
                                          <p:attrName>style.visibility</p:attrName>
                                        </p:attrNameLst>
                                      </p:cBhvr>
                                      <p:to>
                                        <p:strVal val="visible"/>
                                      </p:to>
                                    </p:set>
                                    <p:animScale>
                                      <p:cBhvr>
                                        <p:cTn id="14" dur="1000" decel="50000" fill="hold">
                                          <p:stCondLst>
                                            <p:cond delay="0"/>
                                          </p:stCondLst>
                                        </p:cTn>
                                        <p:tgtEl>
                                          <p:spTgt spid="34819">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4819">
                                            <p:txEl>
                                              <p:pRg st="1" end="1"/>
                                            </p:txEl>
                                          </p:spTgt>
                                        </p:tgtEl>
                                        <p:attrNameLst>
                                          <p:attrName>ppt_x</p:attrName>
                                          <p:attrName>ppt_y</p:attrName>
                                        </p:attrNameLst>
                                      </p:cBhvr>
                                    </p:animMotion>
                                    <p:animEffect transition="in" filter="fade">
                                      <p:cBhvr>
                                        <p:cTn id="16" dur="1000"/>
                                        <p:tgtEl>
                                          <p:spTgt spid="3481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34819">
                                            <p:txEl>
                                              <p:pRg st="3" end="3"/>
                                            </p:txEl>
                                          </p:spTgt>
                                        </p:tgtEl>
                                        <p:attrNameLst>
                                          <p:attrName>style.visibility</p:attrName>
                                        </p:attrNameLst>
                                      </p:cBhvr>
                                      <p:to>
                                        <p:strVal val="visible"/>
                                      </p:to>
                                    </p:set>
                                    <p:animScale>
                                      <p:cBhvr>
                                        <p:cTn id="21" dur="1000" decel="50000" fill="hold">
                                          <p:stCondLst>
                                            <p:cond delay="0"/>
                                          </p:stCondLst>
                                        </p:cTn>
                                        <p:tgtEl>
                                          <p:spTgt spid="34819">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4819">
                                            <p:txEl>
                                              <p:pRg st="3" end="3"/>
                                            </p:txEl>
                                          </p:spTgt>
                                        </p:tgtEl>
                                        <p:attrNameLst>
                                          <p:attrName>ppt_x</p:attrName>
                                          <p:attrName>ppt_y</p:attrName>
                                        </p:attrNameLst>
                                      </p:cBhvr>
                                    </p:animMotion>
                                    <p:animEffect transition="in" filter="fade">
                                      <p:cBhvr>
                                        <p:cTn id="23" dur="1000"/>
                                        <p:tgtEl>
                                          <p:spTgt spid="34819">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nodeType="clickEffect">
                                  <p:stCondLst>
                                    <p:cond delay="0"/>
                                  </p:stCondLst>
                                  <p:childTnLst>
                                    <p:set>
                                      <p:cBhvr>
                                        <p:cTn id="27" dur="1" fill="hold">
                                          <p:stCondLst>
                                            <p:cond delay="0"/>
                                          </p:stCondLst>
                                        </p:cTn>
                                        <p:tgtEl>
                                          <p:spTgt spid="34819">
                                            <p:txEl>
                                              <p:pRg st="5" end="5"/>
                                            </p:txEl>
                                          </p:spTgt>
                                        </p:tgtEl>
                                        <p:attrNameLst>
                                          <p:attrName>style.visibility</p:attrName>
                                        </p:attrNameLst>
                                      </p:cBhvr>
                                      <p:to>
                                        <p:strVal val="visible"/>
                                      </p:to>
                                    </p:set>
                                    <p:animScale>
                                      <p:cBhvr>
                                        <p:cTn id="28" dur="1000" decel="50000" fill="hold">
                                          <p:stCondLst>
                                            <p:cond delay="0"/>
                                          </p:stCondLst>
                                        </p:cTn>
                                        <p:tgtEl>
                                          <p:spTgt spid="34819">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4819">
                                            <p:txEl>
                                              <p:pRg st="5" end="5"/>
                                            </p:txEl>
                                          </p:spTgt>
                                        </p:tgtEl>
                                        <p:attrNameLst>
                                          <p:attrName>ppt_x</p:attrName>
                                          <p:attrName>ppt_y</p:attrName>
                                        </p:attrNameLst>
                                      </p:cBhvr>
                                    </p:animMotion>
                                    <p:animEffect transition="in" filter="fade">
                                      <p:cBhvr>
                                        <p:cTn id="30" dur="1000"/>
                                        <p:tgtEl>
                                          <p:spTgt spid="348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B538B7AF-41EB-4DDE-93FA-9871995EF906}"/>
              </a:ext>
            </a:extLst>
          </p:cNvPr>
          <p:cNvSpPr>
            <a:spLocks noGrp="1" noChangeArrowheads="1"/>
          </p:cNvSpPr>
          <p:nvPr>
            <p:ph type="title"/>
          </p:nvPr>
        </p:nvSpPr>
        <p:spPr/>
        <p:txBody>
          <a:bodyPr/>
          <a:lstStyle/>
          <a:p>
            <a:pPr eaLnBrk="1" hangingPunct="1"/>
            <a:r>
              <a:rPr lang="en-US" altLang="en-US"/>
              <a:t>Outcome</a:t>
            </a:r>
          </a:p>
        </p:txBody>
      </p:sp>
      <p:sp>
        <p:nvSpPr>
          <p:cNvPr id="35843" name="Rectangle 3">
            <a:extLst>
              <a:ext uri="{FF2B5EF4-FFF2-40B4-BE49-F238E27FC236}">
                <a16:creationId xmlns:a16="http://schemas.microsoft.com/office/drawing/2014/main" id="{C0F1AFAB-6B72-47D2-BE4F-1CE478EF6679}"/>
              </a:ext>
            </a:extLst>
          </p:cNvPr>
          <p:cNvSpPr>
            <a:spLocks noGrp="1" noChangeArrowheads="1"/>
          </p:cNvSpPr>
          <p:nvPr>
            <p:ph sz="half" idx="1"/>
          </p:nvPr>
        </p:nvSpPr>
        <p:spPr>
          <a:xfrm>
            <a:off x="4572000" y="1524000"/>
            <a:ext cx="4038600" cy="4525963"/>
          </a:xfrm>
        </p:spPr>
        <p:txBody>
          <a:bodyPr/>
          <a:lstStyle/>
          <a:p>
            <a:pPr eaLnBrk="1" hangingPunct="1"/>
            <a:r>
              <a:rPr lang="en-US" altLang="en-US"/>
              <a:t>Congress has passed more than 20,000 laws</a:t>
            </a:r>
          </a:p>
          <a:p>
            <a:pPr eaLnBrk="1" hangingPunct="1"/>
            <a:endParaRPr lang="en-US" altLang="en-US"/>
          </a:p>
          <a:p>
            <a:pPr eaLnBrk="1" hangingPunct="1"/>
            <a:r>
              <a:rPr lang="en-US" altLang="en-US"/>
              <a:t>200-600 have been passed during each of its 112 two-year sessions</a:t>
            </a:r>
          </a:p>
          <a:p>
            <a:pPr eaLnBrk="1" hangingPunct="1"/>
            <a:endParaRPr lang="en-US" altLang="en-US"/>
          </a:p>
          <a:p>
            <a:pPr eaLnBrk="1" hangingPunct="1"/>
            <a:r>
              <a:rPr lang="en-US" altLang="en-US"/>
              <a:t>House may debate and vote on a bill in a single day- Senate may take longer</a:t>
            </a:r>
          </a:p>
        </p:txBody>
      </p:sp>
      <p:pic>
        <p:nvPicPr>
          <p:cNvPr id="36868" name="Picture 6" descr="C:\Documents and Settings\kclements\Local Settings\Temporary Internet Files\Content.IE5\IJOLA5U7\MP900408864[1].jpg">
            <a:extLst>
              <a:ext uri="{FF2B5EF4-FFF2-40B4-BE49-F238E27FC236}">
                <a16:creationId xmlns:a16="http://schemas.microsoft.com/office/drawing/2014/main" id="{EA3AA077-860A-42EC-98AB-8CFE32D381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00200"/>
            <a:ext cx="38862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box(in)">
                                      <p:cBhvr>
                                        <p:cTn id="7" dur="500"/>
                                        <p:tgtEl>
                                          <p:spTgt spid="358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5843">
                                            <p:txEl>
                                              <p:pRg st="2" end="2"/>
                                            </p:txEl>
                                          </p:spTgt>
                                        </p:tgtEl>
                                        <p:attrNameLst>
                                          <p:attrName>style.visibility</p:attrName>
                                        </p:attrNameLst>
                                      </p:cBhvr>
                                      <p:to>
                                        <p:strVal val="visible"/>
                                      </p:to>
                                    </p:set>
                                    <p:animEffect transition="in" filter="box(in)">
                                      <p:cBhvr>
                                        <p:cTn id="12" dur="500"/>
                                        <p:tgtEl>
                                          <p:spTgt spid="358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5843">
                                            <p:txEl>
                                              <p:pRg st="4" end="4"/>
                                            </p:txEl>
                                          </p:spTgt>
                                        </p:tgtEl>
                                        <p:attrNameLst>
                                          <p:attrName>style.visibility</p:attrName>
                                        </p:attrNameLst>
                                      </p:cBhvr>
                                      <p:to>
                                        <p:strVal val="visible"/>
                                      </p:to>
                                    </p:set>
                                    <p:animEffect transition="in" filter="box(in)">
                                      <p:cBhvr>
                                        <p:cTn id="17" dur="500"/>
                                        <p:tgtEl>
                                          <p:spTgt spid="358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F151AE1-7DAC-4E01-9C1F-5F812533AC69}"/>
              </a:ext>
            </a:extLst>
          </p:cNvPr>
          <p:cNvSpPr>
            <a:spLocks noGrp="1" noChangeArrowheads="1"/>
          </p:cNvSpPr>
          <p:nvPr>
            <p:ph type="title"/>
          </p:nvPr>
        </p:nvSpPr>
        <p:spPr/>
        <p:txBody>
          <a:bodyPr/>
          <a:lstStyle/>
          <a:p>
            <a:pPr eaLnBrk="1" hangingPunct="1"/>
            <a:r>
              <a:rPr lang="en-US" altLang="en-US"/>
              <a:t>Outcome</a:t>
            </a:r>
          </a:p>
        </p:txBody>
      </p:sp>
      <p:sp>
        <p:nvSpPr>
          <p:cNvPr id="36867" name="Rectangle 3">
            <a:extLst>
              <a:ext uri="{FF2B5EF4-FFF2-40B4-BE49-F238E27FC236}">
                <a16:creationId xmlns:a16="http://schemas.microsoft.com/office/drawing/2014/main" id="{F513BCC9-0553-40E5-886D-89AD717E8618}"/>
              </a:ext>
            </a:extLst>
          </p:cNvPr>
          <p:cNvSpPr>
            <a:spLocks noGrp="1" noChangeArrowheads="1"/>
          </p:cNvSpPr>
          <p:nvPr>
            <p:ph sz="half" idx="1"/>
          </p:nvPr>
        </p:nvSpPr>
        <p:spPr>
          <a:xfrm>
            <a:off x="0" y="1600200"/>
            <a:ext cx="5334000" cy="3581400"/>
          </a:xfrm>
        </p:spPr>
        <p:txBody>
          <a:bodyPr/>
          <a:lstStyle/>
          <a:p>
            <a:pPr eaLnBrk="1" hangingPunct="1">
              <a:lnSpc>
                <a:spcPct val="150000"/>
              </a:lnSpc>
              <a:buFontTx/>
              <a:buNone/>
            </a:pPr>
            <a:r>
              <a:rPr lang="en-US" altLang="en-US" b="1"/>
              <a:t>House </a:t>
            </a:r>
            <a:r>
              <a:rPr lang="en-US" altLang="en-US"/>
              <a:t>set up to represent closely the will of the people:</a:t>
            </a:r>
          </a:p>
          <a:p>
            <a:pPr lvl="1" eaLnBrk="1" hangingPunct="1">
              <a:lnSpc>
                <a:spcPct val="150000"/>
              </a:lnSpc>
              <a:buFont typeface="Arial" panose="020B0604020202020204" pitchFamily="34" charset="0"/>
              <a:buChar char="•"/>
            </a:pPr>
            <a:r>
              <a:rPr lang="en-US" altLang="en-US" sz="2800"/>
              <a:t>Re-election every two years</a:t>
            </a:r>
          </a:p>
          <a:p>
            <a:pPr lvl="1" eaLnBrk="1" hangingPunct="1">
              <a:lnSpc>
                <a:spcPct val="150000"/>
              </a:lnSpc>
              <a:buFont typeface="Arial" panose="020B0604020202020204" pitchFamily="34" charset="0"/>
              <a:buChar char="•"/>
            </a:pPr>
            <a:r>
              <a:rPr lang="en-US" altLang="en-US" sz="2800"/>
              <a:t>Represents smaller group of people</a:t>
            </a:r>
          </a:p>
          <a:p>
            <a:pPr lvl="1" eaLnBrk="1" hangingPunct="1">
              <a:lnSpc>
                <a:spcPct val="150000"/>
              </a:lnSpc>
              <a:buFont typeface="Arial" panose="020B0604020202020204" pitchFamily="34" charset="0"/>
              <a:buChar char="•"/>
            </a:pPr>
            <a:r>
              <a:rPr lang="en-US" altLang="en-US" sz="2800"/>
              <a:t>Often votes on a bill because of its impact on district</a:t>
            </a:r>
          </a:p>
          <a:p>
            <a:pPr lvl="1" eaLnBrk="1" hangingPunct="1"/>
            <a:endParaRPr lang="en-US" altLang="en-US"/>
          </a:p>
          <a:p>
            <a:pPr lvl="1" eaLnBrk="1" hangingPunct="1">
              <a:buFontTx/>
              <a:buNone/>
            </a:pPr>
            <a:endParaRPr lang="en-US" altLang="en-US"/>
          </a:p>
          <a:p>
            <a:pPr eaLnBrk="1" hangingPunct="1"/>
            <a:endParaRPr lang="en-US" altLang="en-US"/>
          </a:p>
          <a:p>
            <a:pPr eaLnBrk="1" hangingPunct="1"/>
            <a:endParaRPr lang="en-US" altLang="en-US"/>
          </a:p>
        </p:txBody>
      </p:sp>
      <p:pic>
        <p:nvPicPr>
          <p:cNvPr id="37892" name="Picture 6" descr="C:\Documents and Settings\kclements\Local Settings\Temporary Internet Files\Content.IE5\X2E01N86\MP900400350[1].jpg">
            <a:extLst>
              <a:ext uri="{FF2B5EF4-FFF2-40B4-BE49-F238E27FC236}">
                <a16:creationId xmlns:a16="http://schemas.microsoft.com/office/drawing/2014/main" id="{2A28EC96-4736-4570-8E7A-76E8E0AC91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4150" y="1905000"/>
            <a:ext cx="3659188"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fade">
                                      <p:cBhvr>
                                        <p:cTn id="7" dur="1000"/>
                                        <p:tgtEl>
                                          <p:spTgt spid="36867">
                                            <p:txEl>
                                              <p:pRg st="0" end="0"/>
                                            </p:txEl>
                                          </p:spTgt>
                                        </p:tgtEl>
                                      </p:cBhvr>
                                    </p:animEffect>
                                    <p:anim calcmode="lin" valueType="num">
                                      <p:cBhvr>
                                        <p:cTn id="8" dur="10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6867">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686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6867">
                                            <p:txEl>
                                              <p:pRg st="1" end="1"/>
                                            </p:txEl>
                                          </p:spTgt>
                                        </p:tgtEl>
                                        <p:attrNameLst>
                                          <p:attrName>style.visibility</p:attrName>
                                        </p:attrNameLst>
                                      </p:cBhvr>
                                      <p:to>
                                        <p:strVal val="visible"/>
                                      </p:to>
                                    </p:set>
                                    <p:animEffect transition="in" filter="fade">
                                      <p:cBhvr>
                                        <p:cTn id="15" dur="1000"/>
                                        <p:tgtEl>
                                          <p:spTgt spid="36867">
                                            <p:txEl>
                                              <p:pRg st="1" end="1"/>
                                            </p:txEl>
                                          </p:spTgt>
                                        </p:tgtEl>
                                      </p:cBhvr>
                                    </p:animEffect>
                                    <p:anim calcmode="lin" valueType="num">
                                      <p:cBhvr>
                                        <p:cTn id="16" dur="10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6867">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686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36867">
                                            <p:txEl>
                                              <p:pRg st="2" end="2"/>
                                            </p:txEl>
                                          </p:spTgt>
                                        </p:tgtEl>
                                        <p:attrNameLst>
                                          <p:attrName>style.visibility</p:attrName>
                                        </p:attrNameLst>
                                      </p:cBhvr>
                                      <p:to>
                                        <p:strVal val="visible"/>
                                      </p:to>
                                    </p:set>
                                    <p:animEffect transition="in" filter="fade">
                                      <p:cBhvr>
                                        <p:cTn id="23" dur="1000"/>
                                        <p:tgtEl>
                                          <p:spTgt spid="36867">
                                            <p:txEl>
                                              <p:pRg st="2" end="2"/>
                                            </p:txEl>
                                          </p:spTgt>
                                        </p:tgtEl>
                                      </p:cBhvr>
                                    </p:animEffect>
                                    <p:anim calcmode="lin" valueType="num">
                                      <p:cBhvr>
                                        <p:cTn id="24" dur="10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6867">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686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nodeType="clickEffect">
                                  <p:stCondLst>
                                    <p:cond delay="0"/>
                                  </p:stCondLst>
                                  <p:childTnLst>
                                    <p:set>
                                      <p:cBhvr>
                                        <p:cTn id="30" dur="1" fill="hold">
                                          <p:stCondLst>
                                            <p:cond delay="0"/>
                                          </p:stCondLst>
                                        </p:cTn>
                                        <p:tgtEl>
                                          <p:spTgt spid="36867">
                                            <p:txEl>
                                              <p:pRg st="3" end="3"/>
                                            </p:txEl>
                                          </p:spTgt>
                                        </p:tgtEl>
                                        <p:attrNameLst>
                                          <p:attrName>style.visibility</p:attrName>
                                        </p:attrNameLst>
                                      </p:cBhvr>
                                      <p:to>
                                        <p:strVal val="visible"/>
                                      </p:to>
                                    </p:set>
                                    <p:animEffect transition="in" filter="fade">
                                      <p:cBhvr>
                                        <p:cTn id="31" dur="1000"/>
                                        <p:tgtEl>
                                          <p:spTgt spid="36867">
                                            <p:txEl>
                                              <p:pRg st="3" end="3"/>
                                            </p:txEl>
                                          </p:spTgt>
                                        </p:tgtEl>
                                      </p:cBhvr>
                                    </p:animEffect>
                                    <p:anim calcmode="lin" valueType="num">
                                      <p:cBhvr>
                                        <p:cTn id="32" dur="10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6867">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6867">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230B644F-0964-475E-B911-75C3DA9231D3}"/>
              </a:ext>
            </a:extLst>
          </p:cNvPr>
          <p:cNvSpPr>
            <a:spLocks noGrp="1" noChangeArrowheads="1"/>
          </p:cNvSpPr>
          <p:nvPr>
            <p:ph type="title"/>
          </p:nvPr>
        </p:nvSpPr>
        <p:spPr/>
        <p:txBody>
          <a:bodyPr/>
          <a:lstStyle/>
          <a:p>
            <a:pPr eaLnBrk="1" hangingPunct="1"/>
            <a:r>
              <a:rPr lang="en-US" altLang="en-US"/>
              <a:t>Outcome</a:t>
            </a:r>
          </a:p>
        </p:txBody>
      </p:sp>
      <p:sp>
        <p:nvSpPr>
          <p:cNvPr id="37891" name="Rectangle 3">
            <a:extLst>
              <a:ext uri="{FF2B5EF4-FFF2-40B4-BE49-F238E27FC236}">
                <a16:creationId xmlns:a16="http://schemas.microsoft.com/office/drawing/2014/main" id="{15BCA86A-D818-4F33-8FEF-D0CE35E5B933}"/>
              </a:ext>
            </a:extLst>
          </p:cNvPr>
          <p:cNvSpPr>
            <a:spLocks noGrp="1" noChangeArrowheads="1"/>
          </p:cNvSpPr>
          <p:nvPr>
            <p:ph sz="half" idx="1"/>
          </p:nvPr>
        </p:nvSpPr>
        <p:spPr>
          <a:xfrm>
            <a:off x="4267200" y="1371600"/>
            <a:ext cx="4648200" cy="4525963"/>
          </a:xfrm>
        </p:spPr>
        <p:txBody>
          <a:bodyPr/>
          <a:lstStyle/>
          <a:p>
            <a:pPr eaLnBrk="1" hangingPunct="1">
              <a:lnSpc>
                <a:spcPct val="150000"/>
              </a:lnSpc>
              <a:buFontTx/>
              <a:buNone/>
              <a:defRPr/>
            </a:pPr>
            <a:r>
              <a:rPr lang="en-US" b="1" dirty="0"/>
              <a:t>Senate</a:t>
            </a:r>
            <a:r>
              <a:rPr lang="en-US" dirty="0"/>
              <a:t> set up to look at long term effects</a:t>
            </a:r>
          </a:p>
          <a:p>
            <a:pPr marL="914400" lvl="1" indent="-457200" eaLnBrk="1" hangingPunct="1">
              <a:lnSpc>
                <a:spcPct val="150000"/>
              </a:lnSpc>
              <a:buFont typeface="Arial" pitchFamily="34" charset="0"/>
              <a:buChar char="•"/>
              <a:defRPr/>
            </a:pPr>
            <a:r>
              <a:rPr lang="en-US" dirty="0"/>
              <a:t>Re-election every six years</a:t>
            </a:r>
          </a:p>
          <a:p>
            <a:pPr marL="914400" lvl="1" indent="-457200" eaLnBrk="1" hangingPunct="1">
              <a:lnSpc>
                <a:spcPct val="150000"/>
              </a:lnSpc>
              <a:buFont typeface="Arial" pitchFamily="34" charset="0"/>
              <a:buChar char="•"/>
              <a:defRPr/>
            </a:pPr>
            <a:r>
              <a:rPr lang="en-US" dirty="0"/>
              <a:t>Represents an entire state</a:t>
            </a:r>
          </a:p>
          <a:p>
            <a:pPr marL="914400" lvl="1" indent="-457200" eaLnBrk="1" hangingPunct="1">
              <a:lnSpc>
                <a:spcPct val="150000"/>
              </a:lnSpc>
              <a:buFont typeface="Arial" pitchFamily="34" charset="0"/>
              <a:buChar char="•"/>
              <a:defRPr/>
            </a:pPr>
            <a:r>
              <a:rPr lang="en-US" dirty="0"/>
              <a:t>Often votes based on the interests of an entire nation</a:t>
            </a:r>
          </a:p>
          <a:p>
            <a:pPr lvl="1" eaLnBrk="1" hangingPunct="1">
              <a:defRPr/>
            </a:pPr>
            <a:endParaRPr lang="en-US" dirty="0"/>
          </a:p>
        </p:txBody>
      </p:sp>
      <p:pic>
        <p:nvPicPr>
          <p:cNvPr id="38916" name="Picture 7" descr="C:\Documents and Settings\kclements\Local Settings\Temporary Internet Files\Content.IE5\YXGW8EHI\MP900399820[1].jpg">
            <a:extLst>
              <a:ext uri="{FF2B5EF4-FFF2-40B4-BE49-F238E27FC236}">
                <a16:creationId xmlns:a16="http://schemas.microsoft.com/office/drawing/2014/main" id="{1513DA1D-FA28-4A7F-90DD-B10247F15C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57400"/>
            <a:ext cx="3902075"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fade">
                                      <p:cBhvr>
                                        <p:cTn id="7" dur="1000"/>
                                        <p:tgtEl>
                                          <p:spTgt spid="37891">
                                            <p:txEl>
                                              <p:pRg st="0" end="0"/>
                                            </p:txEl>
                                          </p:spTgt>
                                        </p:tgtEl>
                                      </p:cBhvr>
                                    </p:animEffect>
                                    <p:anim calcmode="lin" valueType="num">
                                      <p:cBhvr>
                                        <p:cTn id="8" dur="10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7891">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789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7891">
                                            <p:txEl>
                                              <p:pRg st="1" end="1"/>
                                            </p:txEl>
                                          </p:spTgt>
                                        </p:tgtEl>
                                        <p:attrNameLst>
                                          <p:attrName>style.visibility</p:attrName>
                                        </p:attrNameLst>
                                      </p:cBhvr>
                                      <p:to>
                                        <p:strVal val="visible"/>
                                      </p:to>
                                    </p:set>
                                    <p:animEffect transition="in" filter="fade">
                                      <p:cBhvr>
                                        <p:cTn id="15" dur="1000"/>
                                        <p:tgtEl>
                                          <p:spTgt spid="37891">
                                            <p:txEl>
                                              <p:pRg st="1" end="1"/>
                                            </p:txEl>
                                          </p:spTgt>
                                        </p:tgtEl>
                                      </p:cBhvr>
                                    </p:animEffect>
                                    <p:anim calcmode="lin" valueType="num">
                                      <p:cBhvr>
                                        <p:cTn id="16"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7891">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789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37891">
                                            <p:txEl>
                                              <p:pRg st="2" end="2"/>
                                            </p:txEl>
                                          </p:spTgt>
                                        </p:tgtEl>
                                        <p:attrNameLst>
                                          <p:attrName>style.visibility</p:attrName>
                                        </p:attrNameLst>
                                      </p:cBhvr>
                                      <p:to>
                                        <p:strVal val="visible"/>
                                      </p:to>
                                    </p:set>
                                    <p:animEffect transition="in" filter="fade">
                                      <p:cBhvr>
                                        <p:cTn id="23" dur="1000"/>
                                        <p:tgtEl>
                                          <p:spTgt spid="37891">
                                            <p:txEl>
                                              <p:pRg st="2" end="2"/>
                                            </p:txEl>
                                          </p:spTgt>
                                        </p:tgtEl>
                                      </p:cBhvr>
                                    </p:animEffect>
                                    <p:anim calcmode="lin" valueType="num">
                                      <p:cBhvr>
                                        <p:cTn id="24" dur="1000" fill="hold"/>
                                        <p:tgtEl>
                                          <p:spTgt spid="37891">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7891">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7891">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nodeType="clickEffect">
                                  <p:stCondLst>
                                    <p:cond delay="0"/>
                                  </p:stCondLst>
                                  <p:childTnLst>
                                    <p:set>
                                      <p:cBhvr>
                                        <p:cTn id="30" dur="1" fill="hold">
                                          <p:stCondLst>
                                            <p:cond delay="0"/>
                                          </p:stCondLst>
                                        </p:cTn>
                                        <p:tgtEl>
                                          <p:spTgt spid="37891">
                                            <p:txEl>
                                              <p:pRg st="3" end="3"/>
                                            </p:txEl>
                                          </p:spTgt>
                                        </p:tgtEl>
                                        <p:attrNameLst>
                                          <p:attrName>style.visibility</p:attrName>
                                        </p:attrNameLst>
                                      </p:cBhvr>
                                      <p:to>
                                        <p:strVal val="visible"/>
                                      </p:to>
                                    </p:set>
                                    <p:animEffect transition="in" filter="fade">
                                      <p:cBhvr>
                                        <p:cTn id="31" dur="1000"/>
                                        <p:tgtEl>
                                          <p:spTgt spid="37891">
                                            <p:txEl>
                                              <p:pRg st="3" end="3"/>
                                            </p:txEl>
                                          </p:spTgt>
                                        </p:tgtEl>
                                      </p:cBhvr>
                                    </p:animEffect>
                                    <p:anim calcmode="lin" valueType="num">
                                      <p:cBhvr>
                                        <p:cTn id="32" dur="10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7891">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7891">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97FAF324-21CA-4C18-B605-6576858C3E4F}"/>
              </a:ext>
            </a:extLst>
          </p:cNvPr>
          <p:cNvSpPr>
            <a:spLocks noGrp="1" noChangeArrowheads="1"/>
          </p:cNvSpPr>
          <p:nvPr>
            <p:ph type="title"/>
          </p:nvPr>
        </p:nvSpPr>
        <p:spPr/>
        <p:txBody>
          <a:bodyPr/>
          <a:lstStyle/>
          <a:p>
            <a:pPr eaLnBrk="1" hangingPunct="1"/>
            <a:r>
              <a:rPr lang="en-US" altLang="en-US"/>
              <a:t>Outcome</a:t>
            </a:r>
          </a:p>
        </p:txBody>
      </p:sp>
      <p:sp>
        <p:nvSpPr>
          <p:cNvPr id="38915" name="Rectangle 3">
            <a:extLst>
              <a:ext uri="{FF2B5EF4-FFF2-40B4-BE49-F238E27FC236}">
                <a16:creationId xmlns:a16="http://schemas.microsoft.com/office/drawing/2014/main" id="{F6B6CA66-6A67-4209-95A9-1E1F47F2FDDC}"/>
              </a:ext>
            </a:extLst>
          </p:cNvPr>
          <p:cNvSpPr>
            <a:spLocks noGrp="1" noChangeArrowheads="1"/>
          </p:cNvSpPr>
          <p:nvPr>
            <p:ph sz="half" idx="1"/>
          </p:nvPr>
        </p:nvSpPr>
        <p:spPr/>
        <p:txBody>
          <a:bodyPr/>
          <a:lstStyle/>
          <a:p>
            <a:pPr eaLnBrk="1" hangingPunct="1"/>
            <a:r>
              <a:rPr lang="en-US" altLang="en-US"/>
              <a:t>Debate and compromise are at the heart of bills becoming laws</a:t>
            </a:r>
          </a:p>
          <a:p>
            <a:pPr eaLnBrk="1" hangingPunct="1"/>
            <a:endParaRPr lang="en-US" altLang="en-US"/>
          </a:p>
          <a:p>
            <a:pPr eaLnBrk="1" hangingPunct="1"/>
            <a:r>
              <a:rPr lang="en-US" altLang="en-US"/>
              <a:t>Two unique chambers, the House and the Senate, are another form of “checks and balances”</a:t>
            </a:r>
          </a:p>
        </p:txBody>
      </p:sp>
      <p:pic>
        <p:nvPicPr>
          <p:cNvPr id="39940" name="Picture 6" descr="C:\Documents and Settings\kclements\Local Settings\Temporary Internet Files\Content.IE5\ATUNA1IJ\MP900401099[1].jpg">
            <a:extLst>
              <a:ext uri="{FF2B5EF4-FFF2-40B4-BE49-F238E27FC236}">
                <a16:creationId xmlns:a16="http://schemas.microsoft.com/office/drawing/2014/main" id="{702A7C26-3757-46CD-93C7-3BCA1CEADF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8513" y="1676400"/>
            <a:ext cx="4230687"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box(in)">
                                      <p:cBhvr>
                                        <p:cTn id="7" dur="500"/>
                                        <p:tgtEl>
                                          <p:spTgt spid="389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8915">
                                            <p:txEl>
                                              <p:pRg st="2" end="2"/>
                                            </p:txEl>
                                          </p:spTgt>
                                        </p:tgtEl>
                                        <p:attrNameLst>
                                          <p:attrName>style.visibility</p:attrName>
                                        </p:attrNameLst>
                                      </p:cBhvr>
                                      <p:to>
                                        <p:strVal val="visible"/>
                                      </p:to>
                                    </p:set>
                                    <p:animEffect transition="in" filter="box(in)">
                                      <p:cBhvr>
                                        <p:cTn id="12" dur="500"/>
                                        <p:tgtEl>
                                          <p:spTgt spid="389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37CD5736-7C67-4F0F-9500-00F5C4D46A6C}"/>
              </a:ext>
            </a:extLst>
          </p:cNvPr>
          <p:cNvSpPr>
            <a:spLocks noGrp="1" noChangeArrowheads="1"/>
          </p:cNvSpPr>
          <p:nvPr>
            <p:ph type="title"/>
          </p:nvPr>
        </p:nvSpPr>
        <p:spPr/>
        <p:txBody>
          <a:bodyPr/>
          <a:lstStyle/>
          <a:p>
            <a:r>
              <a:rPr lang="en-US" altLang="en-US"/>
              <a:t>Additional Resources</a:t>
            </a:r>
          </a:p>
        </p:txBody>
      </p:sp>
      <p:sp>
        <p:nvSpPr>
          <p:cNvPr id="40963" name="Content Placeholder 2">
            <a:extLst>
              <a:ext uri="{FF2B5EF4-FFF2-40B4-BE49-F238E27FC236}">
                <a16:creationId xmlns:a16="http://schemas.microsoft.com/office/drawing/2014/main" id="{7CF76C8E-854F-4A74-96DC-A27BDC8910D8}"/>
              </a:ext>
            </a:extLst>
          </p:cNvPr>
          <p:cNvSpPr>
            <a:spLocks noGrp="1" noChangeArrowheads="1"/>
          </p:cNvSpPr>
          <p:nvPr>
            <p:ph sz="half" idx="1"/>
          </p:nvPr>
        </p:nvSpPr>
        <p:spPr/>
        <p:txBody>
          <a:bodyPr/>
          <a:lstStyle/>
          <a:p>
            <a:endParaRPr lang="en-US" altLang="en-US">
              <a:hlinkClick r:id="rId2"/>
            </a:endParaRPr>
          </a:p>
          <a:p>
            <a:endParaRPr lang="en-US" altLang="en-US">
              <a:hlinkClick r:id="rId2"/>
            </a:endParaRPr>
          </a:p>
          <a:p>
            <a:r>
              <a:rPr lang="en-US" altLang="en-US">
                <a:hlinkClick r:id="rId2"/>
              </a:rPr>
              <a:t>Just A Bill – Schoolhouse Rock</a:t>
            </a:r>
            <a:endParaRPr lang="en-US" altLang="en-US"/>
          </a:p>
          <a:p>
            <a:endParaRPr lang="en-US" altLang="en-US"/>
          </a:p>
        </p:txBody>
      </p:sp>
      <p:pic>
        <p:nvPicPr>
          <p:cNvPr id="40964" name="Picture 2" descr="http://t0.gstatic.com/images?q=tbn:ANd9GcRtqA_5czKbrTx16BbezYJxmiJvWfxM0O1LlT2xnBotRCuigiq-">
            <a:extLst>
              <a:ext uri="{FF2B5EF4-FFF2-40B4-BE49-F238E27FC236}">
                <a16:creationId xmlns:a16="http://schemas.microsoft.com/office/drawing/2014/main" id="{DC3909C9-BDCD-412D-A039-9E724D00890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495800" y="1676400"/>
            <a:ext cx="4271963" cy="3200400"/>
          </a:xfr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F6E29B26-091E-4E90-AC22-AE4CCCE0F7A5}"/>
              </a:ext>
            </a:extLst>
          </p:cNvPr>
          <p:cNvSpPr>
            <a:spLocks noGrp="1" noChangeArrowheads="1"/>
          </p:cNvSpPr>
          <p:nvPr>
            <p:ph type="ctrTitle"/>
          </p:nvPr>
        </p:nvSpPr>
        <p:spPr/>
        <p:txBody>
          <a:bodyPr/>
          <a:lstStyle/>
          <a:p>
            <a:r>
              <a:rPr lang="en-US" altLang="en-US"/>
              <a:t>THREE BRANCHES OF GOVERNMENT</a:t>
            </a:r>
          </a:p>
        </p:txBody>
      </p:sp>
      <p:sp>
        <p:nvSpPr>
          <p:cNvPr id="3" name="Subtitle 2">
            <a:extLst>
              <a:ext uri="{FF2B5EF4-FFF2-40B4-BE49-F238E27FC236}">
                <a16:creationId xmlns:a16="http://schemas.microsoft.com/office/drawing/2014/main" id="{DFFD5254-BA72-4FDF-A1E7-6B27743D858A}"/>
              </a:ext>
            </a:extLst>
          </p:cNvPr>
          <p:cNvSpPr>
            <a:spLocks noGrp="1" noChangeArrowheads="1"/>
          </p:cNvSpPr>
          <p:nvPr>
            <p:ph type="subTitle" idx="1"/>
          </p:nvPr>
        </p:nvSpPr>
        <p:spPr>
          <a:xfrm>
            <a:off x="1371600" y="4267200"/>
            <a:ext cx="6400800" cy="1219200"/>
          </a:xfrm>
        </p:spPr>
        <p:txBody>
          <a:bodyPr/>
          <a:lstStyle/>
          <a:p>
            <a:r>
              <a:rPr lang="en-US" altLang="en-US"/>
              <a:t>A CONSTITUTIONAL BLUEPRINT</a:t>
            </a:r>
          </a:p>
        </p:txBody>
      </p:sp>
      <p:sp>
        <p:nvSpPr>
          <p:cNvPr id="4" name="Footer Placeholder 3">
            <a:extLst>
              <a:ext uri="{FF2B5EF4-FFF2-40B4-BE49-F238E27FC236}">
                <a16:creationId xmlns:a16="http://schemas.microsoft.com/office/drawing/2014/main" id="{DA5D33BF-9432-46D3-822D-BB7C231AB5A6}"/>
              </a:ext>
            </a:extLst>
          </p:cNvPr>
          <p:cNvSpPr>
            <a:spLocks noGrp="1"/>
          </p:cNvSpPr>
          <p:nvPr>
            <p:ph type="ftr" sz="quarter" idx="11"/>
          </p:nvPr>
        </p:nvSpPr>
        <p:spPr>
          <a:xfrm>
            <a:off x="2438400" y="6400800"/>
            <a:ext cx="4419600" cy="244475"/>
          </a:xfrm>
        </p:spPr>
        <p:txBody>
          <a:bodyPr/>
          <a:lstStyle/>
          <a:p>
            <a:pPr>
              <a:defRPr/>
            </a:pPr>
            <a:r>
              <a:rPr lang="en-US" sz="1400" dirty="0">
                <a:solidFill>
                  <a:schemeClr val="tx1"/>
                </a:solidFill>
                <a:latin typeface="Times New Roman" pitchFamily="18" charset="0"/>
                <a:cs typeface="Times New Roman" pitchFamily="18" charset="0"/>
              </a:rPr>
              <a:t>Created by the Ohio State Bar Foundation</a:t>
            </a:r>
          </a:p>
          <a:p>
            <a:pP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096208E-B455-4350-8D3D-3C96A50D9675}"/>
              </a:ext>
            </a:extLst>
          </p:cNvPr>
          <p:cNvSpPr>
            <a:spLocks noGrp="1"/>
          </p:cNvSpPr>
          <p:nvPr>
            <p:ph type="ftr" sz="quarter" idx="11"/>
          </p:nvPr>
        </p:nvSpPr>
        <p:spPr>
          <a:xfrm>
            <a:off x="2438400" y="6400800"/>
            <a:ext cx="4419600" cy="244475"/>
          </a:xfrm>
        </p:spPr>
        <p:txBody>
          <a:bodyPr/>
          <a:lstStyle/>
          <a:p>
            <a:pPr>
              <a:defRPr/>
            </a:pPr>
            <a:r>
              <a:rPr lang="en-US" sz="1400" dirty="0">
                <a:solidFill>
                  <a:schemeClr val="tx1"/>
                </a:solidFill>
                <a:latin typeface="Times New Roman" pitchFamily="18" charset="0"/>
                <a:cs typeface="Times New Roman" pitchFamily="18" charset="0"/>
              </a:rPr>
              <a:t>Created by the Ohio State Bar Foundation </a:t>
            </a:r>
          </a:p>
          <a:p>
            <a:pPr algn="l">
              <a:defRPr/>
            </a:pPr>
            <a:endParaRPr lang="en-US" dirty="0"/>
          </a:p>
        </p:txBody>
      </p:sp>
      <p:sp>
        <p:nvSpPr>
          <p:cNvPr id="43011" name="Title 4">
            <a:extLst>
              <a:ext uri="{FF2B5EF4-FFF2-40B4-BE49-F238E27FC236}">
                <a16:creationId xmlns:a16="http://schemas.microsoft.com/office/drawing/2014/main" id="{CBD20789-DF6F-48D4-824C-9FE568E322FB}"/>
              </a:ext>
            </a:extLst>
          </p:cNvPr>
          <p:cNvSpPr>
            <a:spLocks noGrp="1" noChangeArrowheads="1"/>
          </p:cNvSpPr>
          <p:nvPr>
            <p:ph type="ctrTitle"/>
          </p:nvPr>
        </p:nvSpPr>
        <p:spPr>
          <a:xfrm>
            <a:off x="0" y="3048000"/>
            <a:ext cx="9144000" cy="1470025"/>
          </a:xfrm>
        </p:spPr>
        <p:txBody>
          <a:bodyPr/>
          <a:lstStyle/>
          <a:p>
            <a:r>
              <a:rPr lang="en-US" altLang="en-US"/>
              <a:t>The Fourth Branch  - You the Voter</a:t>
            </a:r>
            <a:br>
              <a:rPr lang="en-US" altLang="en-US"/>
            </a:br>
            <a:endParaRPr lang="en-US" altLang="en-US"/>
          </a:p>
        </p:txBody>
      </p:sp>
      <p:sp>
        <p:nvSpPr>
          <p:cNvPr id="43012" name="TextBox 4">
            <a:extLst>
              <a:ext uri="{FF2B5EF4-FFF2-40B4-BE49-F238E27FC236}">
                <a16:creationId xmlns:a16="http://schemas.microsoft.com/office/drawing/2014/main" id="{AAFE6105-CE14-4A32-A9D0-8BAC8E959B3D}"/>
              </a:ext>
            </a:extLst>
          </p:cNvPr>
          <p:cNvSpPr txBox="1">
            <a:spLocks noChangeArrowheads="1"/>
          </p:cNvSpPr>
          <p:nvPr/>
        </p:nvSpPr>
        <p:spPr bwMode="auto">
          <a:xfrm>
            <a:off x="1524000" y="4572000"/>
            <a:ext cx="5791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3600"/>
              <a:t>A Constitutional Blueprint</a:t>
            </a: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B783987D-1A3C-45EE-BC19-32EDF8DE49F1}"/>
              </a:ext>
            </a:extLst>
          </p:cNvPr>
          <p:cNvSpPr>
            <a:spLocks noGrp="1" noChangeArrowheads="1"/>
          </p:cNvSpPr>
          <p:nvPr>
            <p:ph type="title"/>
          </p:nvPr>
        </p:nvSpPr>
        <p:spPr/>
        <p:txBody>
          <a:bodyPr/>
          <a:lstStyle/>
          <a:p>
            <a:pPr eaLnBrk="1" hangingPunct="1"/>
            <a:r>
              <a:rPr lang="en-US" altLang="en-US"/>
              <a:t>Background Story</a:t>
            </a:r>
          </a:p>
        </p:txBody>
      </p:sp>
      <p:sp>
        <p:nvSpPr>
          <p:cNvPr id="5123" name="Subtitle 2">
            <a:extLst>
              <a:ext uri="{FF2B5EF4-FFF2-40B4-BE49-F238E27FC236}">
                <a16:creationId xmlns:a16="http://schemas.microsoft.com/office/drawing/2014/main" id="{84B242E5-D5E2-4514-AB5B-151E9F8681D6}"/>
              </a:ext>
            </a:extLst>
          </p:cNvPr>
          <p:cNvSpPr>
            <a:spLocks noGrp="1" noChangeArrowheads="1"/>
          </p:cNvSpPr>
          <p:nvPr>
            <p:ph sz="half" idx="1"/>
          </p:nvPr>
        </p:nvSpPr>
        <p:spPr/>
        <p:txBody>
          <a:bodyPr/>
          <a:lstStyle/>
          <a:p>
            <a:pPr marL="457200" indent="-457200" eaLnBrk="1" hangingPunct="1"/>
            <a:r>
              <a:rPr lang="en-US" altLang="en-US"/>
              <a:t>Voting is not explicitly guaranteed</a:t>
            </a:r>
          </a:p>
          <a:p>
            <a:pPr marL="457200" indent="-457200" eaLnBrk="1" hangingPunct="1"/>
            <a:endParaRPr lang="en-US" altLang="en-US"/>
          </a:p>
          <a:p>
            <a:pPr marL="457200" indent="-457200" eaLnBrk="1" hangingPunct="1"/>
            <a:r>
              <a:rPr lang="en-US" altLang="en-US"/>
              <a:t>Constitution only describes how to elect</a:t>
            </a:r>
          </a:p>
          <a:p>
            <a:pPr marL="457200" indent="-457200" eaLnBrk="1" hangingPunct="1"/>
            <a:endParaRPr lang="en-US" altLang="en-US"/>
          </a:p>
          <a:p>
            <a:pPr marL="457200" indent="-457200" eaLnBrk="1" hangingPunct="1"/>
            <a:r>
              <a:rPr lang="en-US" altLang="en-US"/>
              <a:t>Constitution does ban discrimination</a:t>
            </a:r>
          </a:p>
          <a:p>
            <a:pPr marL="457200" indent="-457200" eaLnBrk="1" hangingPunct="1"/>
            <a:endParaRPr lang="en-US" altLang="en-US"/>
          </a:p>
        </p:txBody>
      </p:sp>
      <p:pic>
        <p:nvPicPr>
          <p:cNvPr id="44036" name="Picture 6" descr="http://t2.gstatic.com/images?q=tbn:ANd9GcTHfX44-aLP5Z5jOyTZJq9SgAYglqgiZYeAdt1M6xg-4UknCwQM">
            <a:extLst>
              <a:ext uri="{FF2B5EF4-FFF2-40B4-BE49-F238E27FC236}">
                <a16:creationId xmlns:a16="http://schemas.microsoft.com/office/drawing/2014/main" id="{BA924060-1C88-4543-B94A-F27289E61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828800"/>
            <a:ext cx="3733800" cy="36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5123">
                                            <p:txEl>
                                              <p:pRg st="0" end="0"/>
                                            </p:txEl>
                                          </p:spTgt>
                                        </p:tgtEl>
                                        <p:attrNameLst>
                                          <p:attrName>ppt_x</p:attrName>
                                        </p:attrNameLst>
                                      </p:cBhvr>
                                    </p:anim>
                                    <p:anim from="0" to="-1.0" calcmode="lin" valueType="num">
                                      <p:cBhvr>
                                        <p:cTn id="8" dur="200" decel="50000" autoRev="1" fill="hold">
                                          <p:stCondLst>
                                            <p:cond delay="600"/>
                                          </p:stCondLst>
                                        </p:cTn>
                                        <p:tgtEl>
                                          <p:spTgt spid="5123">
                                            <p:txEl>
                                              <p:pRg st="0" end="0"/>
                                            </p:txEl>
                                          </p:spTgt>
                                        </p:tgtEl>
                                        <p:attrNameLst>
                                          <p:attrName>xshear</p:attrName>
                                        </p:attrNameLst>
                                      </p:cBhvr>
                                    </p:anim>
                                    <p:animScale>
                                      <p:cBhvr>
                                        <p:cTn id="9" dur="200" decel="100000" autoRev="1" fill="hold">
                                          <p:stCondLst>
                                            <p:cond delay="600"/>
                                          </p:stCondLst>
                                        </p:cTn>
                                        <p:tgtEl>
                                          <p:spTgt spid="5123">
                                            <p:txEl>
                                              <p:pRg st="0" end="0"/>
                                            </p:txEl>
                                          </p:spTgt>
                                        </p:tgtEl>
                                      </p:cBhvr>
                                      <p:from x="100000" y="100000"/>
                                      <p:to x="80000" y="100000"/>
                                    </p:animScale>
                                    <p:anim by="(#ppt_h/3+#ppt_w*0.1)" calcmode="lin" valueType="num">
                                      <p:cBhvr additive="sum">
                                        <p:cTn id="10" dur="200" decel="100000" autoRev="1" fill="hold">
                                          <p:stCondLst>
                                            <p:cond delay="600"/>
                                          </p:stCondLst>
                                        </p:cTn>
                                        <p:tgtEl>
                                          <p:spTgt spid="5123">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5123">
                                            <p:txEl>
                                              <p:pRg st="2" end="2"/>
                                            </p:txEl>
                                          </p:spTgt>
                                        </p:tgtEl>
                                        <p:attrNameLst>
                                          <p:attrName>ppt_x</p:attrName>
                                        </p:attrNameLst>
                                      </p:cBhvr>
                                    </p:anim>
                                    <p:anim from="0" to="-1.0" calcmode="lin" valueType="num">
                                      <p:cBhvr>
                                        <p:cTn id="16" dur="200" decel="50000" autoRev="1" fill="hold">
                                          <p:stCondLst>
                                            <p:cond delay="600"/>
                                          </p:stCondLst>
                                        </p:cTn>
                                        <p:tgtEl>
                                          <p:spTgt spid="5123">
                                            <p:txEl>
                                              <p:pRg st="2" end="2"/>
                                            </p:txEl>
                                          </p:spTgt>
                                        </p:tgtEl>
                                        <p:attrNameLst>
                                          <p:attrName>xshear</p:attrName>
                                        </p:attrNameLst>
                                      </p:cBhvr>
                                    </p:anim>
                                    <p:animScale>
                                      <p:cBhvr>
                                        <p:cTn id="17" dur="200" decel="100000" autoRev="1" fill="hold">
                                          <p:stCondLst>
                                            <p:cond delay="600"/>
                                          </p:stCondLst>
                                        </p:cTn>
                                        <p:tgtEl>
                                          <p:spTgt spid="5123">
                                            <p:txEl>
                                              <p:pRg st="2" end="2"/>
                                            </p:txEl>
                                          </p:spTgt>
                                        </p:tgtEl>
                                      </p:cBhvr>
                                      <p:from x="100000" y="100000"/>
                                      <p:to x="80000" y="100000"/>
                                    </p:animScale>
                                    <p:anim by="(#ppt_h/3+#ppt_w*0.1)" calcmode="lin" valueType="num">
                                      <p:cBhvr additive="sum">
                                        <p:cTn id="18" dur="200" decel="100000" autoRev="1" fill="hold">
                                          <p:stCondLst>
                                            <p:cond delay="600"/>
                                          </p:stCondLst>
                                        </p:cTn>
                                        <p:tgtEl>
                                          <p:spTgt spid="5123">
                                            <p:txEl>
                                              <p:pRg st="2" end="2"/>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anim from="(-#ppt_w/2)" to="(#ppt_x)" calcmode="lin" valueType="num">
                                      <p:cBhvr>
                                        <p:cTn id="23" dur="600" fill="hold">
                                          <p:stCondLst>
                                            <p:cond delay="0"/>
                                          </p:stCondLst>
                                        </p:cTn>
                                        <p:tgtEl>
                                          <p:spTgt spid="5123">
                                            <p:txEl>
                                              <p:pRg st="4" end="4"/>
                                            </p:txEl>
                                          </p:spTgt>
                                        </p:tgtEl>
                                        <p:attrNameLst>
                                          <p:attrName>ppt_x</p:attrName>
                                        </p:attrNameLst>
                                      </p:cBhvr>
                                    </p:anim>
                                    <p:anim from="0" to="-1.0" calcmode="lin" valueType="num">
                                      <p:cBhvr>
                                        <p:cTn id="24" dur="200" decel="50000" autoRev="1" fill="hold">
                                          <p:stCondLst>
                                            <p:cond delay="600"/>
                                          </p:stCondLst>
                                        </p:cTn>
                                        <p:tgtEl>
                                          <p:spTgt spid="5123">
                                            <p:txEl>
                                              <p:pRg st="4" end="4"/>
                                            </p:txEl>
                                          </p:spTgt>
                                        </p:tgtEl>
                                        <p:attrNameLst>
                                          <p:attrName>xshear</p:attrName>
                                        </p:attrNameLst>
                                      </p:cBhvr>
                                    </p:anim>
                                    <p:animScale>
                                      <p:cBhvr>
                                        <p:cTn id="25" dur="200" decel="100000" autoRev="1" fill="hold">
                                          <p:stCondLst>
                                            <p:cond delay="600"/>
                                          </p:stCondLst>
                                        </p:cTn>
                                        <p:tgtEl>
                                          <p:spTgt spid="5123">
                                            <p:txEl>
                                              <p:pRg st="4" end="4"/>
                                            </p:txEl>
                                          </p:spTgt>
                                        </p:tgtEl>
                                      </p:cBhvr>
                                      <p:from x="100000" y="100000"/>
                                      <p:to x="80000" y="100000"/>
                                    </p:animScale>
                                    <p:anim by="(#ppt_h/3+#ppt_w*0.1)" calcmode="lin" valueType="num">
                                      <p:cBhvr additive="sum">
                                        <p:cTn id="26" dur="200" decel="100000" autoRev="1" fill="hold">
                                          <p:stCondLst>
                                            <p:cond delay="600"/>
                                          </p:stCondLst>
                                        </p:cTn>
                                        <p:tgtEl>
                                          <p:spTgt spid="5123">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allAtOnce"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0812874E-DE7A-421D-A679-E0C0ED2ADFA7}"/>
              </a:ext>
            </a:extLst>
          </p:cNvPr>
          <p:cNvSpPr>
            <a:spLocks noGrp="1" noChangeArrowheads="1"/>
          </p:cNvSpPr>
          <p:nvPr>
            <p:ph type="title"/>
          </p:nvPr>
        </p:nvSpPr>
        <p:spPr/>
        <p:txBody>
          <a:bodyPr/>
          <a:lstStyle/>
          <a:p>
            <a:r>
              <a:rPr lang="en-US" altLang="en-US"/>
              <a:t>Background Story</a:t>
            </a:r>
          </a:p>
        </p:txBody>
      </p:sp>
      <p:sp>
        <p:nvSpPr>
          <p:cNvPr id="6147" name="Content Placeholder 2">
            <a:extLst>
              <a:ext uri="{FF2B5EF4-FFF2-40B4-BE49-F238E27FC236}">
                <a16:creationId xmlns:a16="http://schemas.microsoft.com/office/drawing/2014/main" id="{E1CDEB91-EE89-4567-8E3C-DAFF4CA9ADE1}"/>
              </a:ext>
            </a:extLst>
          </p:cNvPr>
          <p:cNvSpPr>
            <a:spLocks noGrp="1" noChangeArrowheads="1"/>
          </p:cNvSpPr>
          <p:nvPr>
            <p:ph sz="half" idx="1"/>
          </p:nvPr>
        </p:nvSpPr>
        <p:spPr>
          <a:xfrm>
            <a:off x="4800600" y="1524000"/>
            <a:ext cx="4038600" cy="4525963"/>
          </a:xfrm>
        </p:spPr>
        <p:txBody>
          <a:bodyPr/>
          <a:lstStyle/>
          <a:p>
            <a:r>
              <a:rPr lang="en-US" altLang="en-US"/>
              <a:t>States and local governments control basic voting rights</a:t>
            </a:r>
          </a:p>
          <a:p>
            <a:endParaRPr lang="en-US" altLang="en-US"/>
          </a:p>
          <a:p>
            <a:r>
              <a:rPr lang="en-US" altLang="en-US"/>
              <a:t>Over 13,000 jurisdictions</a:t>
            </a:r>
          </a:p>
          <a:p>
            <a:endParaRPr lang="en-US" altLang="en-US"/>
          </a:p>
          <a:p>
            <a:r>
              <a:rPr lang="en-US" altLang="en-US"/>
              <a:t>Only free, white males used to vote</a:t>
            </a:r>
          </a:p>
          <a:p>
            <a:endParaRPr lang="en-US" altLang="en-US"/>
          </a:p>
        </p:txBody>
      </p:sp>
      <p:pic>
        <p:nvPicPr>
          <p:cNvPr id="45060" name="Picture 5" descr="C:\Documents and Settings\kclements\Local Settings\Temporary Internet Files\Content.IE5\IJOLA5U7\MP900449131[1].jpg">
            <a:extLst>
              <a:ext uri="{FF2B5EF4-FFF2-40B4-BE49-F238E27FC236}">
                <a16:creationId xmlns:a16="http://schemas.microsoft.com/office/drawing/2014/main" id="{CDBF09CC-7CDD-4C2D-91D8-97C6DDAA3E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4000"/>
            <a:ext cx="38100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Scale>
                                      <p:cBhvr>
                                        <p:cTn id="7" dur="1000" decel="50000" fill="hold">
                                          <p:stCondLst>
                                            <p:cond delay="0"/>
                                          </p:stCondLst>
                                        </p:cTn>
                                        <p:tgtEl>
                                          <p:spTgt spid="614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147">
                                            <p:txEl>
                                              <p:pRg st="0" end="0"/>
                                            </p:txEl>
                                          </p:spTgt>
                                        </p:tgtEl>
                                        <p:attrNameLst>
                                          <p:attrName>ppt_x</p:attrName>
                                          <p:attrName>ppt_y</p:attrName>
                                        </p:attrNameLst>
                                      </p:cBhvr>
                                    </p:animMotion>
                                    <p:animEffect transition="in" filter="fade">
                                      <p:cBhvr>
                                        <p:cTn id="9" dur="1000"/>
                                        <p:tgtEl>
                                          <p:spTgt spid="614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6147">
                                            <p:txEl>
                                              <p:pRg st="2" end="2"/>
                                            </p:txEl>
                                          </p:spTgt>
                                        </p:tgtEl>
                                        <p:attrNameLst>
                                          <p:attrName>style.visibility</p:attrName>
                                        </p:attrNameLst>
                                      </p:cBhvr>
                                      <p:to>
                                        <p:strVal val="visible"/>
                                      </p:to>
                                    </p:set>
                                    <p:animScale>
                                      <p:cBhvr>
                                        <p:cTn id="14" dur="1000" decel="50000" fill="hold">
                                          <p:stCondLst>
                                            <p:cond delay="0"/>
                                          </p:stCondLst>
                                        </p:cTn>
                                        <p:tgtEl>
                                          <p:spTgt spid="6147">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6147">
                                            <p:txEl>
                                              <p:pRg st="2" end="2"/>
                                            </p:txEl>
                                          </p:spTgt>
                                        </p:tgtEl>
                                        <p:attrNameLst>
                                          <p:attrName>ppt_x</p:attrName>
                                          <p:attrName>ppt_y</p:attrName>
                                        </p:attrNameLst>
                                      </p:cBhvr>
                                    </p:animMotion>
                                    <p:animEffect transition="in" filter="fade">
                                      <p:cBhvr>
                                        <p:cTn id="16" dur="1000"/>
                                        <p:tgtEl>
                                          <p:spTgt spid="6147">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6147">
                                            <p:txEl>
                                              <p:pRg st="4" end="4"/>
                                            </p:txEl>
                                          </p:spTgt>
                                        </p:tgtEl>
                                        <p:attrNameLst>
                                          <p:attrName>style.visibility</p:attrName>
                                        </p:attrNameLst>
                                      </p:cBhvr>
                                      <p:to>
                                        <p:strVal val="visible"/>
                                      </p:to>
                                    </p:set>
                                    <p:animScale>
                                      <p:cBhvr>
                                        <p:cTn id="21" dur="1000" decel="50000" fill="hold">
                                          <p:stCondLst>
                                            <p:cond delay="0"/>
                                          </p:stCondLst>
                                        </p:cTn>
                                        <p:tgtEl>
                                          <p:spTgt spid="6147">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6147">
                                            <p:txEl>
                                              <p:pRg st="4" end="4"/>
                                            </p:txEl>
                                          </p:spTgt>
                                        </p:tgtEl>
                                        <p:attrNameLst>
                                          <p:attrName>ppt_x</p:attrName>
                                          <p:attrName>ppt_y</p:attrName>
                                        </p:attrNameLst>
                                      </p:cBhvr>
                                    </p:animMotion>
                                    <p:animEffect transition="in" filter="fade">
                                      <p:cBhvr>
                                        <p:cTn id="23" dur="10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A06712E4-FB35-4771-A433-D8E6B47199BB}"/>
              </a:ext>
            </a:extLst>
          </p:cNvPr>
          <p:cNvSpPr>
            <a:spLocks noGrp="1" noChangeArrowheads="1"/>
          </p:cNvSpPr>
          <p:nvPr>
            <p:ph type="title"/>
          </p:nvPr>
        </p:nvSpPr>
        <p:spPr/>
        <p:txBody>
          <a:bodyPr/>
          <a:lstStyle/>
          <a:p>
            <a:r>
              <a:rPr lang="en-US" altLang="en-US"/>
              <a:t>Background Story</a:t>
            </a:r>
          </a:p>
        </p:txBody>
      </p:sp>
      <p:sp>
        <p:nvSpPr>
          <p:cNvPr id="7171" name="Content Placeholder 2">
            <a:extLst>
              <a:ext uri="{FF2B5EF4-FFF2-40B4-BE49-F238E27FC236}">
                <a16:creationId xmlns:a16="http://schemas.microsoft.com/office/drawing/2014/main" id="{0BCC08C1-0D85-445F-B234-B3C13624C229}"/>
              </a:ext>
            </a:extLst>
          </p:cNvPr>
          <p:cNvSpPr>
            <a:spLocks noGrp="1" noChangeArrowheads="1"/>
          </p:cNvSpPr>
          <p:nvPr>
            <p:ph sz="half" idx="1"/>
          </p:nvPr>
        </p:nvSpPr>
        <p:spPr>
          <a:xfrm>
            <a:off x="457200" y="1600200"/>
            <a:ext cx="5105400" cy="4525963"/>
          </a:xfrm>
        </p:spPr>
        <p:txBody>
          <a:bodyPr/>
          <a:lstStyle/>
          <a:p>
            <a:endParaRPr lang="en-US" altLang="en-US"/>
          </a:p>
          <a:p>
            <a:r>
              <a:rPr lang="en-US" altLang="en-US"/>
              <a:t>Women got the right to vote in 1920 – 19</a:t>
            </a:r>
            <a:r>
              <a:rPr lang="en-US" altLang="en-US" baseline="30000"/>
              <a:t>th</a:t>
            </a:r>
            <a:r>
              <a:rPr lang="en-US" altLang="en-US"/>
              <a:t> Amendment</a:t>
            </a:r>
          </a:p>
          <a:p>
            <a:endParaRPr lang="en-US" altLang="en-US"/>
          </a:p>
          <a:p>
            <a:r>
              <a:rPr lang="en-US" altLang="en-US"/>
              <a:t>Any citizen over 18 can now vote – 26</a:t>
            </a:r>
            <a:r>
              <a:rPr lang="en-US" altLang="en-US" baseline="30000"/>
              <a:t>th</a:t>
            </a:r>
            <a:r>
              <a:rPr lang="en-US" altLang="en-US"/>
              <a:t> Amendment</a:t>
            </a:r>
          </a:p>
          <a:p>
            <a:endParaRPr lang="en-US" altLang="en-US"/>
          </a:p>
          <a:p>
            <a:r>
              <a:rPr lang="en-US" altLang="en-US"/>
              <a:t>States determine how one votes</a:t>
            </a:r>
          </a:p>
          <a:p>
            <a:endParaRPr lang="en-US" altLang="en-US"/>
          </a:p>
        </p:txBody>
      </p:sp>
      <p:pic>
        <p:nvPicPr>
          <p:cNvPr id="46084" name="Picture 5" descr="C:\Documents and Settings\kclements\Local Settings\Temporary Internet Files\Content.IE5\ATUNA1IJ\MC900128650[1].wmf">
            <a:extLst>
              <a:ext uri="{FF2B5EF4-FFF2-40B4-BE49-F238E27FC236}">
                <a16:creationId xmlns:a16="http://schemas.microsoft.com/office/drawing/2014/main" id="{B816540E-2EBA-4102-BC1F-CF47C0431C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295400"/>
            <a:ext cx="32575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1000"/>
                                        <p:tgtEl>
                                          <p:spTgt spid="7171">
                                            <p:txEl>
                                              <p:pRg st="1" end="1"/>
                                            </p:txEl>
                                          </p:spTgt>
                                        </p:tgtEl>
                                      </p:cBhvr>
                                    </p:animEffect>
                                    <p:anim calcmode="lin" valueType="num">
                                      <p:cBhvr>
                                        <p:cTn id="8"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7171">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17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7171">
                                            <p:txEl>
                                              <p:pRg st="3" end="3"/>
                                            </p:txEl>
                                          </p:spTgt>
                                        </p:tgtEl>
                                        <p:attrNameLst>
                                          <p:attrName>style.visibility</p:attrName>
                                        </p:attrNameLst>
                                      </p:cBhvr>
                                      <p:to>
                                        <p:strVal val="visible"/>
                                      </p:to>
                                    </p:set>
                                    <p:animEffect transition="in" filter="fade">
                                      <p:cBhvr>
                                        <p:cTn id="15" dur="1000"/>
                                        <p:tgtEl>
                                          <p:spTgt spid="7171">
                                            <p:txEl>
                                              <p:pRg st="3" end="3"/>
                                            </p:txEl>
                                          </p:spTgt>
                                        </p:tgtEl>
                                      </p:cBhvr>
                                    </p:animEffect>
                                    <p:anim calcmode="lin" valueType="num">
                                      <p:cBhvr>
                                        <p:cTn id="16"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7171">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171">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7171">
                                            <p:txEl>
                                              <p:pRg st="5" end="5"/>
                                            </p:txEl>
                                          </p:spTgt>
                                        </p:tgtEl>
                                        <p:attrNameLst>
                                          <p:attrName>style.visibility</p:attrName>
                                        </p:attrNameLst>
                                      </p:cBhvr>
                                      <p:to>
                                        <p:strVal val="visible"/>
                                      </p:to>
                                    </p:set>
                                    <p:animEffect transition="in" filter="fade">
                                      <p:cBhvr>
                                        <p:cTn id="23" dur="1000"/>
                                        <p:tgtEl>
                                          <p:spTgt spid="7171">
                                            <p:txEl>
                                              <p:pRg st="5" end="5"/>
                                            </p:txEl>
                                          </p:spTgt>
                                        </p:tgtEl>
                                      </p:cBhvr>
                                    </p:animEffect>
                                    <p:anim calcmode="lin" valueType="num">
                                      <p:cBhvr>
                                        <p:cTn id="24" dur="1000" fill="hold"/>
                                        <p:tgtEl>
                                          <p:spTgt spid="7171">
                                            <p:txEl>
                                              <p:pRg st="5" end="5"/>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7171">
                                            <p:txEl>
                                              <p:pRg st="5" end="5"/>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7171">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37A909C8-FE64-42D9-A587-B91A0B045534}"/>
              </a:ext>
            </a:extLst>
          </p:cNvPr>
          <p:cNvSpPr>
            <a:spLocks noGrp="1" noChangeArrowheads="1"/>
          </p:cNvSpPr>
          <p:nvPr>
            <p:ph type="title"/>
          </p:nvPr>
        </p:nvSpPr>
        <p:spPr/>
        <p:txBody>
          <a:bodyPr/>
          <a:lstStyle/>
          <a:p>
            <a:r>
              <a:rPr lang="en-US" altLang="en-US"/>
              <a:t>Background Story</a:t>
            </a:r>
          </a:p>
        </p:txBody>
      </p:sp>
      <p:sp>
        <p:nvSpPr>
          <p:cNvPr id="8195" name="Content Placeholder 2">
            <a:extLst>
              <a:ext uri="{FF2B5EF4-FFF2-40B4-BE49-F238E27FC236}">
                <a16:creationId xmlns:a16="http://schemas.microsoft.com/office/drawing/2014/main" id="{8FE59EDA-3F3C-4EC4-8BC5-537101BCCC55}"/>
              </a:ext>
            </a:extLst>
          </p:cNvPr>
          <p:cNvSpPr>
            <a:spLocks noGrp="1" noChangeArrowheads="1"/>
          </p:cNvSpPr>
          <p:nvPr>
            <p:ph sz="half" idx="1"/>
          </p:nvPr>
        </p:nvSpPr>
        <p:spPr>
          <a:xfrm>
            <a:off x="4724400" y="1600200"/>
            <a:ext cx="4038600" cy="4525963"/>
          </a:xfrm>
        </p:spPr>
        <p:txBody>
          <a:bodyPr/>
          <a:lstStyle/>
          <a:p>
            <a:r>
              <a:rPr lang="en-US" altLang="en-US"/>
              <a:t>In 2000 only 51% voted</a:t>
            </a:r>
          </a:p>
          <a:p>
            <a:endParaRPr lang="en-US" altLang="en-US"/>
          </a:p>
          <a:p>
            <a:r>
              <a:rPr lang="en-US" altLang="en-US"/>
              <a:t>Gore would have won in 2000 with a change of only 279 votes in Florida</a:t>
            </a:r>
          </a:p>
          <a:p>
            <a:endParaRPr lang="en-US" altLang="en-US"/>
          </a:p>
          <a:p>
            <a:r>
              <a:rPr lang="en-US" altLang="en-US"/>
              <a:t>Voting makes a difference- Texas statehood determined by only one vote</a:t>
            </a:r>
          </a:p>
          <a:p>
            <a:endParaRPr lang="en-US" altLang="en-US"/>
          </a:p>
        </p:txBody>
      </p:sp>
      <p:pic>
        <p:nvPicPr>
          <p:cNvPr id="47108" name="Picture 6" descr="C:\Documents and Settings\kclements\Local Settings\Temporary Internet Files\Content.IE5\ATUNA1IJ\MC900154932[1].wmf">
            <a:extLst>
              <a:ext uri="{FF2B5EF4-FFF2-40B4-BE49-F238E27FC236}">
                <a16:creationId xmlns:a16="http://schemas.microsoft.com/office/drawing/2014/main" id="{22C490F0-89F4-4157-BFD6-FD2B8F63BD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28800"/>
            <a:ext cx="3594100" cy="305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box(in)">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8195">
                                            <p:txEl>
                                              <p:pRg st="2" end="2"/>
                                            </p:txEl>
                                          </p:spTgt>
                                        </p:tgtEl>
                                        <p:attrNameLst>
                                          <p:attrName>style.visibility</p:attrName>
                                        </p:attrNameLst>
                                      </p:cBhvr>
                                      <p:to>
                                        <p:strVal val="visible"/>
                                      </p:to>
                                    </p:set>
                                    <p:animEffect transition="in" filter="box(in)">
                                      <p:cBhvr>
                                        <p:cTn id="12" dur="500"/>
                                        <p:tgtEl>
                                          <p:spTgt spid="81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8195">
                                            <p:txEl>
                                              <p:pRg st="4" end="4"/>
                                            </p:txEl>
                                          </p:spTgt>
                                        </p:tgtEl>
                                        <p:attrNameLst>
                                          <p:attrName>style.visibility</p:attrName>
                                        </p:attrNameLst>
                                      </p:cBhvr>
                                      <p:to>
                                        <p:strVal val="visible"/>
                                      </p:to>
                                    </p:set>
                                    <p:animEffect transition="in" filter="box(in)">
                                      <p:cBhvr>
                                        <p:cTn id="17" dur="5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F9182DF5-AC91-411C-B121-C11A79DAF378}"/>
              </a:ext>
            </a:extLst>
          </p:cNvPr>
          <p:cNvSpPr>
            <a:spLocks noGrp="1" noChangeArrowheads="1"/>
          </p:cNvSpPr>
          <p:nvPr>
            <p:ph type="title"/>
          </p:nvPr>
        </p:nvSpPr>
        <p:spPr/>
        <p:txBody>
          <a:bodyPr/>
          <a:lstStyle/>
          <a:p>
            <a:r>
              <a:rPr lang="en-US" altLang="en-US"/>
              <a:t>Background Story</a:t>
            </a:r>
          </a:p>
        </p:txBody>
      </p:sp>
      <p:sp>
        <p:nvSpPr>
          <p:cNvPr id="3" name="Content Placeholder 2">
            <a:extLst>
              <a:ext uri="{FF2B5EF4-FFF2-40B4-BE49-F238E27FC236}">
                <a16:creationId xmlns:a16="http://schemas.microsoft.com/office/drawing/2014/main" id="{67AC98E5-4EA9-4659-8077-FF650749F197}"/>
              </a:ext>
            </a:extLst>
          </p:cNvPr>
          <p:cNvSpPr>
            <a:spLocks noGrp="1"/>
          </p:cNvSpPr>
          <p:nvPr>
            <p:ph sz="half" idx="1"/>
          </p:nvPr>
        </p:nvSpPr>
        <p:spPr>
          <a:xfrm>
            <a:off x="0" y="1828800"/>
            <a:ext cx="7086600" cy="3657600"/>
          </a:xfrm>
        </p:spPr>
        <p:txBody>
          <a:bodyPr/>
          <a:lstStyle/>
          <a:p>
            <a:pPr>
              <a:lnSpc>
                <a:spcPct val="150000"/>
              </a:lnSpc>
              <a:defRPr/>
            </a:pPr>
            <a:r>
              <a:rPr lang="en-US" dirty="0"/>
              <a:t>Amendments make a difference: </a:t>
            </a:r>
          </a:p>
          <a:p>
            <a:pPr lvl="1">
              <a:lnSpc>
                <a:spcPct val="150000"/>
              </a:lnSpc>
              <a:defRPr/>
            </a:pPr>
            <a:r>
              <a:rPr lang="en-US" dirty="0"/>
              <a:t>African-Americans (15</a:t>
            </a:r>
            <a:r>
              <a:rPr lang="en-US" baseline="30000" dirty="0"/>
              <a:t>th</a:t>
            </a:r>
            <a:r>
              <a:rPr lang="en-US" dirty="0"/>
              <a:t> Amendment)</a:t>
            </a:r>
          </a:p>
          <a:p>
            <a:pPr lvl="1">
              <a:lnSpc>
                <a:spcPct val="150000"/>
              </a:lnSpc>
              <a:defRPr/>
            </a:pPr>
            <a:r>
              <a:rPr lang="en-US" dirty="0"/>
              <a:t>Women (19</a:t>
            </a:r>
            <a:r>
              <a:rPr lang="en-US" baseline="30000" dirty="0"/>
              <a:t>th</a:t>
            </a:r>
            <a:r>
              <a:rPr lang="en-US" dirty="0"/>
              <a:t> Amendment) </a:t>
            </a:r>
          </a:p>
          <a:p>
            <a:pPr lvl="1">
              <a:lnSpc>
                <a:spcPct val="150000"/>
              </a:lnSpc>
              <a:defRPr/>
            </a:pPr>
            <a:r>
              <a:rPr lang="en-US" dirty="0"/>
              <a:t>18-year-olds (26</a:t>
            </a:r>
            <a:r>
              <a:rPr lang="en-US" baseline="30000" dirty="0"/>
              <a:t>th</a:t>
            </a:r>
            <a:r>
              <a:rPr lang="en-US" dirty="0"/>
              <a:t> Amendment)</a:t>
            </a:r>
          </a:p>
          <a:p>
            <a:pPr marL="0" indent="0">
              <a:buFontTx/>
              <a:buNone/>
              <a:defRPr/>
            </a:pPr>
            <a:endParaRPr lang="en-US" dirty="0"/>
          </a:p>
        </p:txBody>
      </p:sp>
      <p:pic>
        <p:nvPicPr>
          <p:cNvPr id="48132" name="Picture 6" descr="C:\Documents and Settings\kclements\Local Settings\Temporary Internet Files\Content.IE5\2XCDIHAD\MC900056763[1].wmf">
            <a:extLst>
              <a:ext uri="{FF2B5EF4-FFF2-40B4-BE49-F238E27FC236}">
                <a16:creationId xmlns:a16="http://schemas.microsoft.com/office/drawing/2014/main" id="{ED26948F-BA5F-4775-BF8A-8466E62FB7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914400"/>
            <a:ext cx="2743200"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EE1E0EF8-4D64-4646-A4AA-D66CCE883FB9}"/>
              </a:ext>
            </a:extLst>
          </p:cNvPr>
          <p:cNvSpPr>
            <a:spLocks noGrp="1" noChangeArrowheads="1"/>
          </p:cNvSpPr>
          <p:nvPr>
            <p:ph type="title"/>
          </p:nvPr>
        </p:nvSpPr>
        <p:spPr/>
        <p:txBody>
          <a:bodyPr/>
          <a:lstStyle/>
          <a:p>
            <a:r>
              <a:rPr lang="en-US" altLang="en-US"/>
              <a:t>Background Story</a:t>
            </a:r>
          </a:p>
        </p:txBody>
      </p:sp>
      <p:sp>
        <p:nvSpPr>
          <p:cNvPr id="4" name="Content Placeholder 3">
            <a:extLst>
              <a:ext uri="{FF2B5EF4-FFF2-40B4-BE49-F238E27FC236}">
                <a16:creationId xmlns:a16="http://schemas.microsoft.com/office/drawing/2014/main" id="{F1122FA0-1A7E-42BF-B04D-3C232249E335}"/>
              </a:ext>
            </a:extLst>
          </p:cNvPr>
          <p:cNvSpPr>
            <a:spLocks noGrp="1" noChangeArrowheads="1"/>
          </p:cNvSpPr>
          <p:nvPr>
            <p:ph sz="half" idx="2"/>
          </p:nvPr>
        </p:nvSpPr>
        <p:spPr>
          <a:xfrm>
            <a:off x="457200" y="1524000"/>
            <a:ext cx="4267200" cy="3810000"/>
          </a:xfrm>
        </p:spPr>
        <p:txBody>
          <a:bodyPr/>
          <a:lstStyle/>
          <a:p>
            <a:endParaRPr lang="en-US" altLang="en-US"/>
          </a:p>
          <a:p>
            <a:r>
              <a:rPr lang="en-US" altLang="en-US"/>
              <a:t>You can campaign, volunteer, register voters, and state your opinion even if you are not old enough to vote</a:t>
            </a:r>
          </a:p>
          <a:p>
            <a:endParaRPr lang="en-US" altLang="en-US"/>
          </a:p>
        </p:txBody>
      </p:sp>
      <p:pic>
        <p:nvPicPr>
          <p:cNvPr id="49156" name="Picture 6" descr="C:\Documents and Settings\kclements\Local Settings\Temporary Internet Files\Content.IE5\ATUNA1IJ\MC900301388[1].wmf">
            <a:extLst>
              <a:ext uri="{FF2B5EF4-FFF2-40B4-BE49-F238E27FC236}">
                <a16:creationId xmlns:a16="http://schemas.microsoft.com/office/drawing/2014/main" id="{F84AFF1E-9383-4002-91D8-CDEFCEF70D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7288" y="1700213"/>
            <a:ext cx="3414712" cy="348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ox(i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E4CDCE79-89A8-4A7B-B1F7-88607FF3ECF6}"/>
              </a:ext>
            </a:extLst>
          </p:cNvPr>
          <p:cNvSpPr>
            <a:spLocks noGrp="1" noChangeArrowheads="1"/>
          </p:cNvSpPr>
          <p:nvPr>
            <p:ph type="title"/>
          </p:nvPr>
        </p:nvSpPr>
        <p:spPr/>
        <p:txBody>
          <a:bodyPr/>
          <a:lstStyle/>
          <a:p>
            <a:r>
              <a:rPr lang="en-US" altLang="en-US"/>
              <a:t>Outcome</a:t>
            </a:r>
          </a:p>
        </p:txBody>
      </p:sp>
      <p:sp>
        <p:nvSpPr>
          <p:cNvPr id="3" name="Content Placeholder 2">
            <a:extLst>
              <a:ext uri="{FF2B5EF4-FFF2-40B4-BE49-F238E27FC236}">
                <a16:creationId xmlns:a16="http://schemas.microsoft.com/office/drawing/2014/main" id="{CB93C806-B1FC-4988-B2D7-52AA0A33B265}"/>
              </a:ext>
            </a:extLst>
          </p:cNvPr>
          <p:cNvSpPr>
            <a:spLocks noGrp="1"/>
          </p:cNvSpPr>
          <p:nvPr>
            <p:ph sz="half" idx="1"/>
          </p:nvPr>
        </p:nvSpPr>
        <p:spPr>
          <a:xfrm>
            <a:off x="4800600" y="1600200"/>
            <a:ext cx="4038600" cy="4525963"/>
          </a:xfrm>
        </p:spPr>
        <p:txBody>
          <a:bodyPr/>
          <a:lstStyle/>
          <a:p>
            <a:pPr>
              <a:defRPr/>
            </a:pPr>
            <a:r>
              <a:rPr lang="en-US" dirty="0"/>
              <a:t>Voting is essential to democracy</a:t>
            </a:r>
          </a:p>
          <a:p>
            <a:pPr>
              <a:defRPr/>
            </a:pPr>
            <a:endParaRPr lang="en-US" dirty="0"/>
          </a:p>
          <a:p>
            <a:pPr>
              <a:defRPr/>
            </a:pPr>
            <a:r>
              <a:rPr lang="en-US" dirty="0"/>
              <a:t>The “Fourth Branch” (voters) determines whether the other three branches work</a:t>
            </a:r>
          </a:p>
          <a:p>
            <a:pPr>
              <a:defRPr/>
            </a:pPr>
            <a:endParaRPr lang="en-US" dirty="0"/>
          </a:p>
          <a:p>
            <a:pPr marL="0" indent="0">
              <a:buFontTx/>
              <a:buNone/>
              <a:defRPr/>
            </a:pPr>
            <a:endParaRPr lang="en-US" dirty="0"/>
          </a:p>
          <a:p>
            <a:pPr>
              <a:defRPr/>
            </a:pPr>
            <a:endParaRPr lang="en-US" dirty="0"/>
          </a:p>
          <a:p>
            <a:pPr>
              <a:defRPr/>
            </a:pPr>
            <a:endParaRPr lang="en-US" dirty="0"/>
          </a:p>
        </p:txBody>
      </p:sp>
      <p:pic>
        <p:nvPicPr>
          <p:cNvPr id="50180" name="Picture 6" descr="C:\Documents and Settings\kclements\Local Settings\Temporary Internet Files\Content.IE5\IJOLA5U7\MC900056772[1].wmf">
            <a:extLst>
              <a:ext uri="{FF2B5EF4-FFF2-40B4-BE49-F238E27FC236}">
                <a16:creationId xmlns:a16="http://schemas.microsoft.com/office/drawing/2014/main" id="{9AF192EB-C07D-4495-A4B1-994795EC53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450" y="1828800"/>
            <a:ext cx="41021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3">
                                            <p:txEl>
                                              <p:pRg st="2" end="2"/>
                                            </p:txEl>
                                          </p:spTgt>
                                        </p:tgtEl>
                                        <p:attrNameLst>
                                          <p:attrName>ppt_x</p:attrName>
                                        </p:attrNameLst>
                                      </p:cBhvr>
                                    </p:anim>
                                    <p:anim from="0" to="-1.0" calcmode="lin" valueType="num">
                                      <p:cBhvr>
                                        <p:cTn id="16" dur="200" decel="50000" autoRev="1" fill="hold">
                                          <p:stCondLst>
                                            <p:cond delay="600"/>
                                          </p:stCondLst>
                                        </p:cTn>
                                        <p:tgtEl>
                                          <p:spTgt spid="3">
                                            <p:txEl>
                                              <p:pRg st="2" end="2"/>
                                            </p:txEl>
                                          </p:spTgt>
                                        </p:tgtEl>
                                        <p:attrNameLst>
                                          <p:attrName>xshear</p:attrName>
                                        </p:attrNameLst>
                                      </p:cBhvr>
                                    </p:anim>
                                    <p:animScale>
                                      <p:cBhvr>
                                        <p:cTn id="17" dur="200" decel="100000" autoRev="1" fill="hold">
                                          <p:stCondLst>
                                            <p:cond delay="600"/>
                                          </p:stCondLst>
                                        </p:cTn>
                                        <p:tgtEl>
                                          <p:spTgt spid="3">
                                            <p:txEl>
                                              <p:pRg st="2" end="2"/>
                                            </p:txEl>
                                          </p:spTgt>
                                        </p:tgtEl>
                                      </p:cBhvr>
                                      <p:from x="100000" y="100000"/>
                                      <p:to x="80000" y="100000"/>
                                    </p:animScale>
                                    <p:anim by="(#ppt_h/3+#ppt_w*0.1)" calcmode="lin" valueType="num">
                                      <p:cBhvr additive="sum">
                                        <p:cTn id="18" dur="200" decel="100000" autoRev="1" fill="hold">
                                          <p:stCondLst>
                                            <p:cond delay="600"/>
                                          </p:stCondLst>
                                        </p:cTn>
                                        <p:tgtEl>
                                          <p:spTgt spid="3">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FDA52CF4-0C3E-4467-83C3-1A80B890405F}"/>
              </a:ext>
            </a:extLst>
          </p:cNvPr>
          <p:cNvSpPr>
            <a:spLocks noGrp="1" noChangeArrowheads="1"/>
          </p:cNvSpPr>
          <p:nvPr>
            <p:ph type="title"/>
          </p:nvPr>
        </p:nvSpPr>
        <p:spPr/>
        <p:txBody>
          <a:bodyPr/>
          <a:lstStyle/>
          <a:p>
            <a:r>
              <a:rPr lang="en-US" altLang="en-US"/>
              <a:t>Outcome</a:t>
            </a:r>
          </a:p>
        </p:txBody>
      </p:sp>
      <p:sp>
        <p:nvSpPr>
          <p:cNvPr id="11267" name="Content Placeholder 2">
            <a:extLst>
              <a:ext uri="{FF2B5EF4-FFF2-40B4-BE49-F238E27FC236}">
                <a16:creationId xmlns:a16="http://schemas.microsoft.com/office/drawing/2014/main" id="{4F6201DD-A595-465E-B89D-7316583DB440}"/>
              </a:ext>
            </a:extLst>
          </p:cNvPr>
          <p:cNvSpPr>
            <a:spLocks noGrp="1" noChangeArrowheads="1"/>
          </p:cNvSpPr>
          <p:nvPr>
            <p:ph sz="half" idx="1"/>
          </p:nvPr>
        </p:nvSpPr>
        <p:spPr/>
        <p:txBody>
          <a:bodyPr/>
          <a:lstStyle/>
          <a:p>
            <a:r>
              <a:rPr lang="en-US" altLang="en-US"/>
              <a:t>Voters give consent to be governed</a:t>
            </a:r>
          </a:p>
          <a:p>
            <a:endParaRPr lang="en-US" altLang="en-US"/>
          </a:p>
          <a:p>
            <a:r>
              <a:rPr lang="en-US" altLang="en-US"/>
              <a:t>Voters have the right (referendum) to repeal laws</a:t>
            </a:r>
          </a:p>
          <a:p>
            <a:endParaRPr lang="en-US" altLang="en-US"/>
          </a:p>
          <a:p>
            <a:r>
              <a:rPr lang="en-US" altLang="en-US"/>
              <a:t>Voters are the ultimate power in checks and balance system</a:t>
            </a:r>
          </a:p>
        </p:txBody>
      </p:sp>
      <p:pic>
        <p:nvPicPr>
          <p:cNvPr id="51204" name="Picture 14" descr="C:\Documents and Settings\kclements\Local Settings\Temporary Internet Files\Content.IE5\6TCFAPSX\MC900439384[1].jpg">
            <a:extLst>
              <a:ext uri="{FF2B5EF4-FFF2-40B4-BE49-F238E27FC236}">
                <a16:creationId xmlns:a16="http://schemas.microsoft.com/office/drawing/2014/main" id="{13CE9141-6E2C-4B1B-BA5B-EAC74CFDDD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438400"/>
            <a:ext cx="3405188"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Scale>
                                      <p:cBhvr>
                                        <p:cTn id="7" dur="1000" decel="50000" fill="hold">
                                          <p:stCondLst>
                                            <p:cond delay="0"/>
                                          </p:stCondLst>
                                        </p:cTn>
                                        <p:tgtEl>
                                          <p:spTgt spid="1126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267">
                                            <p:txEl>
                                              <p:pRg st="0" end="0"/>
                                            </p:txEl>
                                          </p:spTgt>
                                        </p:tgtEl>
                                        <p:attrNameLst>
                                          <p:attrName>ppt_x</p:attrName>
                                          <p:attrName>ppt_y</p:attrName>
                                        </p:attrNameLst>
                                      </p:cBhvr>
                                    </p:animMotion>
                                    <p:animEffect transition="in" filter="fade">
                                      <p:cBhvr>
                                        <p:cTn id="9" dur="1000"/>
                                        <p:tgtEl>
                                          <p:spTgt spid="1126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11267">
                                            <p:txEl>
                                              <p:pRg st="2" end="2"/>
                                            </p:txEl>
                                          </p:spTgt>
                                        </p:tgtEl>
                                        <p:attrNameLst>
                                          <p:attrName>style.visibility</p:attrName>
                                        </p:attrNameLst>
                                      </p:cBhvr>
                                      <p:to>
                                        <p:strVal val="visible"/>
                                      </p:to>
                                    </p:set>
                                    <p:animScale>
                                      <p:cBhvr>
                                        <p:cTn id="14" dur="1000" decel="50000" fill="hold">
                                          <p:stCondLst>
                                            <p:cond delay="0"/>
                                          </p:stCondLst>
                                        </p:cTn>
                                        <p:tgtEl>
                                          <p:spTgt spid="11267">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1267">
                                            <p:txEl>
                                              <p:pRg st="2" end="2"/>
                                            </p:txEl>
                                          </p:spTgt>
                                        </p:tgtEl>
                                        <p:attrNameLst>
                                          <p:attrName>ppt_x</p:attrName>
                                          <p:attrName>ppt_y</p:attrName>
                                        </p:attrNameLst>
                                      </p:cBhvr>
                                    </p:animMotion>
                                    <p:animEffect transition="in" filter="fade">
                                      <p:cBhvr>
                                        <p:cTn id="16" dur="1000"/>
                                        <p:tgtEl>
                                          <p:spTgt spid="11267">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11267">
                                            <p:txEl>
                                              <p:pRg st="4" end="4"/>
                                            </p:txEl>
                                          </p:spTgt>
                                        </p:tgtEl>
                                        <p:attrNameLst>
                                          <p:attrName>style.visibility</p:attrName>
                                        </p:attrNameLst>
                                      </p:cBhvr>
                                      <p:to>
                                        <p:strVal val="visible"/>
                                      </p:to>
                                    </p:set>
                                    <p:animScale>
                                      <p:cBhvr>
                                        <p:cTn id="21" dur="1000" decel="50000" fill="hold">
                                          <p:stCondLst>
                                            <p:cond delay="0"/>
                                          </p:stCondLst>
                                        </p:cTn>
                                        <p:tgtEl>
                                          <p:spTgt spid="11267">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1267">
                                            <p:txEl>
                                              <p:pRg st="4" end="4"/>
                                            </p:txEl>
                                          </p:spTgt>
                                        </p:tgtEl>
                                        <p:attrNameLst>
                                          <p:attrName>ppt_x</p:attrName>
                                          <p:attrName>ppt_y</p:attrName>
                                        </p:attrNameLst>
                                      </p:cBhvr>
                                    </p:animMotion>
                                    <p:animEffect transition="in" filter="fade">
                                      <p:cBhvr>
                                        <p:cTn id="23" dur="10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B54F8F4A-69AA-4195-9299-29F19F8A905D}"/>
              </a:ext>
            </a:extLst>
          </p:cNvPr>
          <p:cNvSpPr>
            <a:spLocks noGrp="1" noChangeArrowheads="1"/>
          </p:cNvSpPr>
          <p:nvPr>
            <p:ph type="ctrTitle"/>
          </p:nvPr>
        </p:nvSpPr>
        <p:spPr/>
        <p:txBody>
          <a:bodyPr/>
          <a:lstStyle/>
          <a:p>
            <a:r>
              <a:rPr lang="en-US" altLang="en-US"/>
              <a:t>THREE BRANCHES OF GOVERNMENT</a:t>
            </a:r>
          </a:p>
        </p:txBody>
      </p:sp>
      <p:sp>
        <p:nvSpPr>
          <p:cNvPr id="3" name="Subtitle 2">
            <a:extLst>
              <a:ext uri="{FF2B5EF4-FFF2-40B4-BE49-F238E27FC236}">
                <a16:creationId xmlns:a16="http://schemas.microsoft.com/office/drawing/2014/main" id="{2045973B-998F-47EF-9572-85E08FD9513A}"/>
              </a:ext>
            </a:extLst>
          </p:cNvPr>
          <p:cNvSpPr>
            <a:spLocks noGrp="1" noChangeArrowheads="1"/>
          </p:cNvSpPr>
          <p:nvPr>
            <p:ph type="subTitle" idx="1"/>
          </p:nvPr>
        </p:nvSpPr>
        <p:spPr>
          <a:xfrm>
            <a:off x="1371600" y="4267200"/>
            <a:ext cx="6400800" cy="1219200"/>
          </a:xfrm>
        </p:spPr>
        <p:txBody>
          <a:bodyPr/>
          <a:lstStyle/>
          <a:p>
            <a:r>
              <a:rPr lang="en-US" altLang="en-US"/>
              <a:t>A CONSTITUTIONAL BLUEPRINT</a:t>
            </a:r>
          </a:p>
        </p:txBody>
      </p:sp>
      <p:sp>
        <p:nvSpPr>
          <p:cNvPr id="4" name="Footer Placeholder 3">
            <a:extLst>
              <a:ext uri="{FF2B5EF4-FFF2-40B4-BE49-F238E27FC236}">
                <a16:creationId xmlns:a16="http://schemas.microsoft.com/office/drawing/2014/main" id="{E8F54D33-B87B-4993-83A1-320E976BE32A}"/>
              </a:ext>
            </a:extLst>
          </p:cNvPr>
          <p:cNvSpPr>
            <a:spLocks noGrp="1"/>
          </p:cNvSpPr>
          <p:nvPr>
            <p:ph type="ftr" sz="quarter" idx="11"/>
          </p:nvPr>
        </p:nvSpPr>
        <p:spPr>
          <a:xfrm>
            <a:off x="2438400" y="6400800"/>
            <a:ext cx="4419600" cy="244475"/>
          </a:xfrm>
        </p:spPr>
        <p:txBody>
          <a:bodyPr/>
          <a:lstStyle/>
          <a:p>
            <a:pPr>
              <a:defRPr/>
            </a:pPr>
            <a:r>
              <a:rPr lang="en-US" sz="1400" dirty="0">
                <a:solidFill>
                  <a:schemeClr val="tx1"/>
                </a:solidFill>
                <a:latin typeface="Times New Roman" pitchFamily="18" charset="0"/>
                <a:cs typeface="Times New Roman" pitchFamily="18" charset="0"/>
              </a:rPr>
              <a:t>Created by the Ohio State Bar Foundation</a:t>
            </a:r>
          </a:p>
          <a:p>
            <a:pP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C557739B-ECFF-428A-ACC7-9965D4ADA069}"/>
              </a:ext>
            </a:extLst>
          </p:cNvPr>
          <p:cNvSpPr>
            <a:spLocks noGrp="1" noChangeArrowheads="1"/>
          </p:cNvSpPr>
          <p:nvPr>
            <p:ph type="ctrTitle"/>
          </p:nvPr>
        </p:nvSpPr>
        <p:spPr/>
        <p:txBody>
          <a:bodyPr/>
          <a:lstStyle/>
          <a:p>
            <a:r>
              <a:rPr lang="en-US" altLang="en-US"/>
              <a:t>Separation of Powers</a:t>
            </a:r>
          </a:p>
        </p:txBody>
      </p:sp>
      <p:sp>
        <p:nvSpPr>
          <p:cNvPr id="4099" name="Content Placeholder 2">
            <a:extLst>
              <a:ext uri="{FF2B5EF4-FFF2-40B4-BE49-F238E27FC236}">
                <a16:creationId xmlns:a16="http://schemas.microsoft.com/office/drawing/2014/main" id="{F6805756-DC17-49FC-8215-5E101E4F5515}"/>
              </a:ext>
            </a:extLst>
          </p:cNvPr>
          <p:cNvSpPr>
            <a:spLocks noGrp="1" noChangeArrowheads="1"/>
          </p:cNvSpPr>
          <p:nvPr>
            <p:ph type="subTitle" idx="1"/>
          </p:nvPr>
        </p:nvSpPr>
        <p:spPr>
          <a:xfrm>
            <a:off x="1371600" y="3962400"/>
            <a:ext cx="6400800" cy="1447800"/>
          </a:xfrm>
        </p:spPr>
        <p:txBody>
          <a:bodyPr/>
          <a:lstStyle/>
          <a:p>
            <a:r>
              <a:rPr lang="en-US" altLang="en-US"/>
              <a:t>Relevant Case</a:t>
            </a:r>
          </a:p>
          <a:p>
            <a:r>
              <a:rPr lang="en-US" altLang="en-US"/>
              <a:t>  </a:t>
            </a:r>
            <a:r>
              <a:rPr lang="en-US" altLang="en-US" i="1"/>
              <a:t>United States v. Nixon </a:t>
            </a:r>
            <a:r>
              <a:rPr lang="en-US" altLang="en-US"/>
              <a:t>(1974)</a:t>
            </a:r>
          </a:p>
        </p:txBody>
      </p:sp>
      <p:sp>
        <p:nvSpPr>
          <p:cNvPr id="53252" name="Footer Placeholder 4">
            <a:extLst>
              <a:ext uri="{FF2B5EF4-FFF2-40B4-BE49-F238E27FC236}">
                <a16:creationId xmlns:a16="http://schemas.microsoft.com/office/drawing/2014/main" id="{9E9DD08C-E06F-41F2-9B77-892F719A20E4}"/>
              </a:ext>
            </a:extLst>
          </p:cNvPr>
          <p:cNvSpPr>
            <a:spLocks noGrp="1"/>
          </p:cNvSpPr>
          <p:nvPr>
            <p:ph type="ftr" sz="quarter" idx="11"/>
          </p:nvPr>
        </p:nvSpPr>
        <p:spPr bwMode="auto">
          <a:xfrm>
            <a:off x="2438400" y="6400800"/>
            <a:ext cx="4419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n-US" altLang="en-US" sz="1400"/>
              <a:t>Created by the Ohio State Bar Foundation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1000"/>
                                        <p:tgtEl>
                                          <p:spTgt spid="4099">
                                            <p:txEl>
                                              <p:pRg st="0" end="0"/>
                                            </p:txEl>
                                          </p:spTgt>
                                        </p:tgtEl>
                                      </p:cBhvr>
                                    </p:animEffect>
                                    <p:anim calcmode="lin" valueType="num">
                                      <p:cBhvr>
                                        <p:cTn id="8" dur="10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09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9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4099">
                                            <p:txEl>
                                              <p:pRg st="1" end="1"/>
                                            </p:txEl>
                                          </p:spTgt>
                                        </p:tgtEl>
                                        <p:attrNameLst>
                                          <p:attrName>style.visibility</p:attrName>
                                        </p:attrNameLst>
                                      </p:cBhvr>
                                      <p:to>
                                        <p:strVal val="visible"/>
                                      </p:to>
                                    </p:set>
                                    <p:animEffect transition="in" filter="fade">
                                      <p:cBhvr>
                                        <p:cTn id="15" dur="1000"/>
                                        <p:tgtEl>
                                          <p:spTgt spid="4099">
                                            <p:txEl>
                                              <p:pRg st="1" end="1"/>
                                            </p:txEl>
                                          </p:spTgt>
                                        </p:tgtEl>
                                      </p:cBhvr>
                                    </p:animEffect>
                                    <p:anim calcmode="lin" valueType="num">
                                      <p:cBhvr>
                                        <p:cTn id="16" dur="10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099">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99">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E62150ED-C1E9-47C0-A284-ED118209C2CE}"/>
              </a:ext>
            </a:extLst>
          </p:cNvPr>
          <p:cNvSpPr>
            <a:spLocks noGrp="1" noChangeArrowheads="1"/>
          </p:cNvSpPr>
          <p:nvPr>
            <p:ph type="title"/>
          </p:nvPr>
        </p:nvSpPr>
        <p:spPr/>
        <p:txBody>
          <a:bodyPr/>
          <a:lstStyle/>
          <a:p>
            <a:r>
              <a:rPr lang="en-US" altLang="en-US"/>
              <a:t>Background Story</a:t>
            </a:r>
          </a:p>
        </p:txBody>
      </p:sp>
      <p:sp>
        <p:nvSpPr>
          <p:cNvPr id="5123" name="Content Placeholder 2">
            <a:extLst>
              <a:ext uri="{FF2B5EF4-FFF2-40B4-BE49-F238E27FC236}">
                <a16:creationId xmlns:a16="http://schemas.microsoft.com/office/drawing/2014/main" id="{2BDACA50-75A1-49A4-987C-76B98CE9E1E7}"/>
              </a:ext>
            </a:extLst>
          </p:cNvPr>
          <p:cNvSpPr>
            <a:spLocks noGrp="1"/>
          </p:cNvSpPr>
          <p:nvPr>
            <p:ph sz="half" idx="1"/>
          </p:nvPr>
        </p:nvSpPr>
        <p:spPr/>
        <p:txBody>
          <a:bodyPr/>
          <a:lstStyle/>
          <a:p>
            <a:pPr marL="338138" indent="-338138">
              <a:defRPr/>
            </a:pPr>
            <a:r>
              <a:rPr lang="en-US" dirty="0"/>
              <a:t>Separation of Powers was challenged in 1972 </a:t>
            </a:r>
          </a:p>
          <a:p>
            <a:pPr marL="0" indent="0">
              <a:defRPr/>
            </a:pPr>
            <a:endParaRPr lang="en-US" dirty="0"/>
          </a:p>
          <a:p>
            <a:pPr marL="338138" indent="-338138">
              <a:defRPr/>
            </a:pPr>
            <a:r>
              <a:rPr lang="en-US" dirty="0"/>
              <a:t>Five men illegally broke into Democratic National Headquarters (Watergate complex)</a:t>
            </a:r>
          </a:p>
          <a:p>
            <a:pPr marL="0" indent="0">
              <a:defRPr/>
            </a:pPr>
            <a:endParaRPr lang="en-US" dirty="0"/>
          </a:p>
          <a:p>
            <a:pPr marL="338138" indent="-338138">
              <a:defRPr/>
            </a:pPr>
            <a:r>
              <a:rPr lang="en-US" dirty="0"/>
              <a:t>Men were connected to Nixon’s re-election committee</a:t>
            </a:r>
          </a:p>
        </p:txBody>
      </p:sp>
      <p:pic>
        <p:nvPicPr>
          <p:cNvPr id="54276" name="Picture 33" descr="C:\Documents and Settings\kclements\Local Settings\Temporary Internet Files\Content.IE5\6TCFAPSX\MM900040941[1].gif">
            <a:extLst>
              <a:ext uri="{FF2B5EF4-FFF2-40B4-BE49-F238E27FC236}">
                <a16:creationId xmlns:a16="http://schemas.microsoft.com/office/drawing/2014/main" id="{AC557183-C7C6-44C7-B1D5-DFBE3751F17C}"/>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2743200"/>
            <a:ext cx="450691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5123">
                                            <p:txEl>
                                              <p:pRg st="0" end="0"/>
                                            </p:txEl>
                                          </p:spTgt>
                                        </p:tgtEl>
                                        <p:attrNameLst>
                                          <p:attrName>ppt_x</p:attrName>
                                        </p:attrNameLst>
                                      </p:cBhvr>
                                    </p:anim>
                                    <p:anim from="0" to="-1.0" calcmode="lin" valueType="num">
                                      <p:cBhvr>
                                        <p:cTn id="8" dur="200" decel="50000" autoRev="1" fill="hold">
                                          <p:stCondLst>
                                            <p:cond delay="600"/>
                                          </p:stCondLst>
                                        </p:cTn>
                                        <p:tgtEl>
                                          <p:spTgt spid="5123">
                                            <p:txEl>
                                              <p:pRg st="0" end="0"/>
                                            </p:txEl>
                                          </p:spTgt>
                                        </p:tgtEl>
                                        <p:attrNameLst>
                                          <p:attrName>xshear</p:attrName>
                                        </p:attrNameLst>
                                      </p:cBhvr>
                                    </p:anim>
                                    <p:animScale>
                                      <p:cBhvr>
                                        <p:cTn id="9" dur="200" decel="100000" autoRev="1" fill="hold">
                                          <p:stCondLst>
                                            <p:cond delay="600"/>
                                          </p:stCondLst>
                                        </p:cTn>
                                        <p:tgtEl>
                                          <p:spTgt spid="5123">
                                            <p:txEl>
                                              <p:pRg st="0" end="0"/>
                                            </p:txEl>
                                          </p:spTgt>
                                        </p:tgtEl>
                                      </p:cBhvr>
                                      <p:from x="100000" y="100000"/>
                                      <p:to x="80000" y="100000"/>
                                    </p:animScale>
                                    <p:anim by="(#ppt_h/3+#ppt_w*0.1)" calcmode="lin" valueType="num">
                                      <p:cBhvr additive="sum">
                                        <p:cTn id="10" dur="200" decel="100000" autoRev="1" fill="hold">
                                          <p:stCondLst>
                                            <p:cond delay="600"/>
                                          </p:stCondLst>
                                        </p:cTn>
                                        <p:tgtEl>
                                          <p:spTgt spid="5123">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5123">
                                            <p:txEl>
                                              <p:pRg st="2" end="2"/>
                                            </p:txEl>
                                          </p:spTgt>
                                        </p:tgtEl>
                                        <p:attrNameLst>
                                          <p:attrName>ppt_x</p:attrName>
                                        </p:attrNameLst>
                                      </p:cBhvr>
                                    </p:anim>
                                    <p:anim from="0" to="-1.0" calcmode="lin" valueType="num">
                                      <p:cBhvr>
                                        <p:cTn id="16" dur="200" decel="50000" autoRev="1" fill="hold">
                                          <p:stCondLst>
                                            <p:cond delay="600"/>
                                          </p:stCondLst>
                                        </p:cTn>
                                        <p:tgtEl>
                                          <p:spTgt spid="5123">
                                            <p:txEl>
                                              <p:pRg st="2" end="2"/>
                                            </p:txEl>
                                          </p:spTgt>
                                        </p:tgtEl>
                                        <p:attrNameLst>
                                          <p:attrName>xshear</p:attrName>
                                        </p:attrNameLst>
                                      </p:cBhvr>
                                    </p:anim>
                                    <p:animScale>
                                      <p:cBhvr>
                                        <p:cTn id="17" dur="200" decel="100000" autoRev="1" fill="hold">
                                          <p:stCondLst>
                                            <p:cond delay="600"/>
                                          </p:stCondLst>
                                        </p:cTn>
                                        <p:tgtEl>
                                          <p:spTgt spid="5123">
                                            <p:txEl>
                                              <p:pRg st="2" end="2"/>
                                            </p:txEl>
                                          </p:spTgt>
                                        </p:tgtEl>
                                      </p:cBhvr>
                                      <p:from x="100000" y="100000"/>
                                      <p:to x="80000" y="100000"/>
                                    </p:animScale>
                                    <p:anim by="(#ppt_h/3+#ppt_w*0.1)" calcmode="lin" valueType="num">
                                      <p:cBhvr additive="sum">
                                        <p:cTn id="18" dur="200" decel="100000" autoRev="1" fill="hold">
                                          <p:stCondLst>
                                            <p:cond delay="600"/>
                                          </p:stCondLst>
                                        </p:cTn>
                                        <p:tgtEl>
                                          <p:spTgt spid="5123">
                                            <p:txEl>
                                              <p:pRg st="2" end="2"/>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anim from="(-#ppt_w/2)" to="(#ppt_x)" calcmode="lin" valueType="num">
                                      <p:cBhvr>
                                        <p:cTn id="23" dur="600" fill="hold">
                                          <p:stCondLst>
                                            <p:cond delay="0"/>
                                          </p:stCondLst>
                                        </p:cTn>
                                        <p:tgtEl>
                                          <p:spTgt spid="5123">
                                            <p:txEl>
                                              <p:pRg st="4" end="4"/>
                                            </p:txEl>
                                          </p:spTgt>
                                        </p:tgtEl>
                                        <p:attrNameLst>
                                          <p:attrName>ppt_x</p:attrName>
                                        </p:attrNameLst>
                                      </p:cBhvr>
                                    </p:anim>
                                    <p:anim from="0" to="-1.0" calcmode="lin" valueType="num">
                                      <p:cBhvr>
                                        <p:cTn id="24" dur="200" decel="50000" autoRev="1" fill="hold">
                                          <p:stCondLst>
                                            <p:cond delay="600"/>
                                          </p:stCondLst>
                                        </p:cTn>
                                        <p:tgtEl>
                                          <p:spTgt spid="5123">
                                            <p:txEl>
                                              <p:pRg st="4" end="4"/>
                                            </p:txEl>
                                          </p:spTgt>
                                        </p:tgtEl>
                                        <p:attrNameLst>
                                          <p:attrName>xshear</p:attrName>
                                        </p:attrNameLst>
                                      </p:cBhvr>
                                    </p:anim>
                                    <p:animScale>
                                      <p:cBhvr>
                                        <p:cTn id="25" dur="200" decel="100000" autoRev="1" fill="hold">
                                          <p:stCondLst>
                                            <p:cond delay="600"/>
                                          </p:stCondLst>
                                        </p:cTn>
                                        <p:tgtEl>
                                          <p:spTgt spid="5123">
                                            <p:txEl>
                                              <p:pRg st="4" end="4"/>
                                            </p:txEl>
                                          </p:spTgt>
                                        </p:tgtEl>
                                      </p:cBhvr>
                                      <p:from x="100000" y="100000"/>
                                      <p:to x="80000" y="100000"/>
                                    </p:animScale>
                                    <p:anim by="(#ppt_h/3+#ppt_w*0.1)" calcmode="lin" valueType="num">
                                      <p:cBhvr additive="sum">
                                        <p:cTn id="26" dur="200" decel="100000" autoRev="1" fill="hold">
                                          <p:stCondLst>
                                            <p:cond delay="600"/>
                                          </p:stCondLst>
                                        </p:cTn>
                                        <p:tgtEl>
                                          <p:spTgt spid="5123">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560B9E3D-934E-434C-A643-DD2FD6E2D63B}"/>
              </a:ext>
            </a:extLst>
          </p:cNvPr>
          <p:cNvSpPr>
            <a:spLocks noGrp="1" noChangeArrowheads="1"/>
          </p:cNvSpPr>
          <p:nvPr>
            <p:ph type="title"/>
          </p:nvPr>
        </p:nvSpPr>
        <p:spPr/>
        <p:txBody>
          <a:bodyPr/>
          <a:lstStyle/>
          <a:p>
            <a:r>
              <a:rPr lang="en-US" altLang="en-US"/>
              <a:t>Background Story</a:t>
            </a:r>
          </a:p>
        </p:txBody>
      </p:sp>
      <p:sp>
        <p:nvSpPr>
          <p:cNvPr id="6147" name="Content Placeholder 2">
            <a:extLst>
              <a:ext uri="{FF2B5EF4-FFF2-40B4-BE49-F238E27FC236}">
                <a16:creationId xmlns:a16="http://schemas.microsoft.com/office/drawing/2014/main" id="{5DCE728B-C8F7-41B1-ADBC-5B0D40B1E3D6}"/>
              </a:ext>
            </a:extLst>
          </p:cNvPr>
          <p:cNvSpPr>
            <a:spLocks noGrp="1" noChangeArrowheads="1"/>
          </p:cNvSpPr>
          <p:nvPr>
            <p:ph sz="half" idx="1"/>
          </p:nvPr>
        </p:nvSpPr>
        <p:spPr>
          <a:xfrm>
            <a:off x="4876800" y="1524000"/>
            <a:ext cx="4038600" cy="4525963"/>
          </a:xfrm>
        </p:spPr>
        <p:txBody>
          <a:bodyPr/>
          <a:lstStyle/>
          <a:p>
            <a:r>
              <a:rPr lang="en-US" altLang="en-US"/>
              <a:t>Nixon and staff covered up the break-in (also an illegal act)</a:t>
            </a:r>
          </a:p>
          <a:p>
            <a:endParaRPr lang="en-US" altLang="en-US"/>
          </a:p>
          <a:p>
            <a:r>
              <a:rPr lang="en-US" altLang="en-US"/>
              <a:t>Senate Watergate Committee conducted hearings</a:t>
            </a:r>
          </a:p>
          <a:p>
            <a:endParaRPr lang="en-US" altLang="en-US"/>
          </a:p>
          <a:p>
            <a:endParaRPr lang="en-US" altLang="en-US"/>
          </a:p>
        </p:txBody>
      </p:sp>
      <p:pic>
        <p:nvPicPr>
          <p:cNvPr id="55300" name="Picture 6" descr="C:\Documents and Settings\kclements\Local Settings\Temporary Internet Files\Content.IE5\2XCDIHAD\MC900151471[1].wmf">
            <a:extLst>
              <a:ext uri="{FF2B5EF4-FFF2-40B4-BE49-F238E27FC236}">
                <a16:creationId xmlns:a16="http://schemas.microsoft.com/office/drawing/2014/main" id="{2EB50BBC-AB3B-47E3-ADBD-FBDA8F1A7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09725"/>
            <a:ext cx="2971800"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box(in)">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box(in)">
                                      <p:cBhvr>
                                        <p:cTn id="12"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3F15C5B4-BCE5-4776-A9BB-4140D2E261D5}"/>
              </a:ext>
            </a:extLst>
          </p:cNvPr>
          <p:cNvSpPr>
            <a:spLocks noGrp="1" noChangeArrowheads="1"/>
          </p:cNvSpPr>
          <p:nvPr>
            <p:ph type="title"/>
          </p:nvPr>
        </p:nvSpPr>
        <p:spPr/>
        <p:txBody>
          <a:bodyPr/>
          <a:lstStyle/>
          <a:p>
            <a:r>
              <a:rPr lang="en-US" altLang="en-US"/>
              <a:t>Background Story</a:t>
            </a:r>
          </a:p>
        </p:txBody>
      </p:sp>
      <p:sp>
        <p:nvSpPr>
          <p:cNvPr id="7171" name="Content Placeholder 2">
            <a:extLst>
              <a:ext uri="{FF2B5EF4-FFF2-40B4-BE49-F238E27FC236}">
                <a16:creationId xmlns:a16="http://schemas.microsoft.com/office/drawing/2014/main" id="{BB6E0E1B-6505-4D84-80A9-3FEE25E3605B}"/>
              </a:ext>
            </a:extLst>
          </p:cNvPr>
          <p:cNvSpPr>
            <a:spLocks noGrp="1" noChangeArrowheads="1"/>
          </p:cNvSpPr>
          <p:nvPr>
            <p:ph sz="half" idx="1"/>
          </p:nvPr>
        </p:nvSpPr>
        <p:spPr/>
        <p:txBody>
          <a:bodyPr/>
          <a:lstStyle/>
          <a:p>
            <a:r>
              <a:rPr lang="en-US" altLang="en-US"/>
              <a:t>Evidence mounted against the president</a:t>
            </a:r>
          </a:p>
          <a:p>
            <a:endParaRPr lang="en-US" altLang="en-US"/>
          </a:p>
          <a:p>
            <a:r>
              <a:rPr lang="en-US" altLang="en-US"/>
              <a:t>Nixon recorded conversations with his staff</a:t>
            </a:r>
          </a:p>
          <a:p>
            <a:endParaRPr lang="en-US" altLang="en-US"/>
          </a:p>
          <a:p>
            <a:r>
              <a:rPr lang="en-US" altLang="en-US"/>
              <a:t>Committee wanted to know if conversations tied the president to break-in and cover-up</a:t>
            </a:r>
          </a:p>
        </p:txBody>
      </p:sp>
      <p:pic>
        <p:nvPicPr>
          <p:cNvPr id="56324" name="Picture 9" descr="C:\Documents and Settings\kclements\Local Settings\Temporary Internet Files\Content.IE5\2XCDIHAD\MC900286957[1].wmf">
            <a:extLst>
              <a:ext uri="{FF2B5EF4-FFF2-40B4-BE49-F238E27FC236}">
                <a16:creationId xmlns:a16="http://schemas.microsoft.com/office/drawing/2014/main" id="{1B6B0F1F-A040-4E0E-8AAA-10DBD20A00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0288" y="1752600"/>
            <a:ext cx="393858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Scale>
                                      <p:cBhvr>
                                        <p:cTn id="7" dur="1000" decel="50000" fill="hold">
                                          <p:stCondLst>
                                            <p:cond delay="0"/>
                                          </p:stCondLst>
                                        </p:cTn>
                                        <p:tgtEl>
                                          <p:spTgt spid="717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171">
                                            <p:txEl>
                                              <p:pRg st="0" end="0"/>
                                            </p:txEl>
                                          </p:spTgt>
                                        </p:tgtEl>
                                        <p:attrNameLst>
                                          <p:attrName>ppt_x</p:attrName>
                                          <p:attrName>ppt_y</p:attrName>
                                        </p:attrNameLst>
                                      </p:cBhvr>
                                    </p:animMotion>
                                    <p:animEffect transition="in" filter="fade">
                                      <p:cBhvr>
                                        <p:cTn id="9" dur="1000"/>
                                        <p:tgtEl>
                                          <p:spTgt spid="717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7171">
                                            <p:txEl>
                                              <p:pRg st="2" end="2"/>
                                            </p:txEl>
                                          </p:spTgt>
                                        </p:tgtEl>
                                        <p:attrNameLst>
                                          <p:attrName>style.visibility</p:attrName>
                                        </p:attrNameLst>
                                      </p:cBhvr>
                                      <p:to>
                                        <p:strVal val="visible"/>
                                      </p:to>
                                    </p:set>
                                    <p:animScale>
                                      <p:cBhvr>
                                        <p:cTn id="14" dur="1000" decel="50000" fill="hold">
                                          <p:stCondLst>
                                            <p:cond delay="0"/>
                                          </p:stCondLst>
                                        </p:cTn>
                                        <p:tgtEl>
                                          <p:spTgt spid="7171">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171">
                                            <p:txEl>
                                              <p:pRg st="2" end="2"/>
                                            </p:txEl>
                                          </p:spTgt>
                                        </p:tgtEl>
                                        <p:attrNameLst>
                                          <p:attrName>ppt_x</p:attrName>
                                          <p:attrName>ppt_y</p:attrName>
                                        </p:attrNameLst>
                                      </p:cBhvr>
                                    </p:animMotion>
                                    <p:animEffect transition="in" filter="fade">
                                      <p:cBhvr>
                                        <p:cTn id="16" dur="1000"/>
                                        <p:tgtEl>
                                          <p:spTgt spid="7171">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animScale>
                                      <p:cBhvr>
                                        <p:cTn id="21" dur="1000" decel="50000" fill="hold">
                                          <p:stCondLst>
                                            <p:cond delay="0"/>
                                          </p:stCondLst>
                                        </p:cTn>
                                        <p:tgtEl>
                                          <p:spTgt spid="7171">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7171">
                                            <p:txEl>
                                              <p:pRg st="4" end="4"/>
                                            </p:txEl>
                                          </p:spTgt>
                                        </p:tgtEl>
                                        <p:attrNameLst>
                                          <p:attrName>ppt_x</p:attrName>
                                          <p:attrName>ppt_y</p:attrName>
                                        </p:attrNameLst>
                                      </p:cBhvr>
                                    </p:animMotion>
                                    <p:animEffect transition="in" filter="fade">
                                      <p:cBhvr>
                                        <p:cTn id="23" dur="10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73F1A7D2-024F-4A91-B109-065ADE9136C3}"/>
              </a:ext>
            </a:extLst>
          </p:cNvPr>
          <p:cNvSpPr>
            <a:spLocks noGrp="1" noChangeArrowheads="1"/>
          </p:cNvSpPr>
          <p:nvPr>
            <p:ph type="title"/>
          </p:nvPr>
        </p:nvSpPr>
        <p:spPr/>
        <p:txBody>
          <a:bodyPr/>
          <a:lstStyle/>
          <a:p>
            <a:r>
              <a:rPr lang="en-US" altLang="en-US"/>
              <a:t>Background Story</a:t>
            </a:r>
          </a:p>
        </p:txBody>
      </p:sp>
      <p:sp>
        <p:nvSpPr>
          <p:cNvPr id="8195" name="Content Placeholder 2">
            <a:extLst>
              <a:ext uri="{FF2B5EF4-FFF2-40B4-BE49-F238E27FC236}">
                <a16:creationId xmlns:a16="http://schemas.microsoft.com/office/drawing/2014/main" id="{BAEA16E3-65A7-4907-A5D2-6B946F42FF76}"/>
              </a:ext>
            </a:extLst>
          </p:cNvPr>
          <p:cNvSpPr>
            <a:spLocks noGrp="1" noChangeArrowheads="1"/>
          </p:cNvSpPr>
          <p:nvPr>
            <p:ph sz="half" idx="1"/>
          </p:nvPr>
        </p:nvSpPr>
        <p:spPr>
          <a:xfrm>
            <a:off x="4800600" y="1524000"/>
            <a:ext cx="4038600" cy="4525963"/>
          </a:xfrm>
        </p:spPr>
        <p:txBody>
          <a:bodyPr/>
          <a:lstStyle/>
          <a:p>
            <a:r>
              <a:rPr lang="en-US" altLang="en-US"/>
              <a:t>Tapes were subpoenaed</a:t>
            </a:r>
          </a:p>
          <a:p>
            <a:endParaRPr lang="en-US" altLang="en-US"/>
          </a:p>
          <a:p>
            <a:r>
              <a:rPr lang="en-US" altLang="en-US"/>
              <a:t>President filed a motion against the subpoena</a:t>
            </a:r>
          </a:p>
          <a:p>
            <a:endParaRPr lang="en-US" altLang="en-US"/>
          </a:p>
          <a:p>
            <a:r>
              <a:rPr lang="en-US" altLang="en-US"/>
              <a:t>President claimed executive privilege</a:t>
            </a:r>
          </a:p>
          <a:p>
            <a:endParaRPr lang="en-US" altLang="en-US"/>
          </a:p>
          <a:p>
            <a:r>
              <a:rPr lang="en-US" altLang="en-US"/>
              <a:t>Conflict reached the Supreme Court</a:t>
            </a:r>
          </a:p>
        </p:txBody>
      </p:sp>
      <p:pic>
        <p:nvPicPr>
          <p:cNvPr id="57348" name="Picture 15" descr="C:\Documents and Settings\kclements\Local Settings\Temporary Internet Files\Content.IE5\IJOLA5U7\MC900231078[1].wmf">
            <a:extLst>
              <a:ext uri="{FF2B5EF4-FFF2-40B4-BE49-F238E27FC236}">
                <a16:creationId xmlns:a16="http://schemas.microsoft.com/office/drawing/2014/main" id="{416D7CB0-278A-4FFD-A9C9-3C31CBC772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209800"/>
            <a:ext cx="379095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anim calcmode="lin" valueType="num">
                                      <p:cBhvr>
                                        <p:cTn id="8"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819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19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animEffect transition="in" filter="fade">
                                      <p:cBhvr>
                                        <p:cTn id="15" dur="1000"/>
                                        <p:tgtEl>
                                          <p:spTgt spid="8195">
                                            <p:txEl>
                                              <p:pRg st="2" end="2"/>
                                            </p:txEl>
                                          </p:spTgt>
                                        </p:tgtEl>
                                      </p:cBhvr>
                                    </p:animEffect>
                                    <p:anim calcmode="lin" valueType="num">
                                      <p:cBhvr>
                                        <p:cTn id="16"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8195">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819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animEffect transition="in" filter="fade">
                                      <p:cBhvr>
                                        <p:cTn id="23" dur="1000"/>
                                        <p:tgtEl>
                                          <p:spTgt spid="8195">
                                            <p:txEl>
                                              <p:pRg st="4" end="4"/>
                                            </p:txEl>
                                          </p:spTgt>
                                        </p:tgtEl>
                                      </p:cBhvr>
                                    </p:animEffect>
                                    <p:anim calcmode="lin" valueType="num">
                                      <p:cBhvr>
                                        <p:cTn id="24"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8195">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819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nodeType="clickEffect">
                                  <p:stCondLst>
                                    <p:cond delay="0"/>
                                  </p:stCondLst>
                                  <p:childTnLst>
                                    <p:set>
                                      <p:cBhvr>
                                        <p:cTn id="30" dur="1" fill="hold">
                                          <p:stCondLst>
                                            <p:cond delay="0"/>
                                          </p:stCondLst>
                                        </p:cTn>
                                        <p:tgtEl>
                                          <p:spTgt spid="8195">
                                            <p:txEl>
                                              <p:pRg st="6" end="6"/>
                                            </p:txEl>
                                          </p:spTgt>
                                        </p:tgtEl>
                                        <p:attrNameLst>
                                          <p:attrName>style.visibility</p:attrName>
                                        </p:attrNameLst>
                                      </p:cBhvr>
                                      <p:to>
                                        <p:strVal val="visible"/>
                                      </p:to>
                                    </p:set>
                                    <p:animEffect transition="in" filter="fade">
                                      <p:cBhvr>
                                        <p:cTn id="31" dur="1000"/>
                                        <p:tgtEl>
                                          <p:spTgt spid="8195">
                                            <p:txEl>
                                              <p:pRg st="6" end="6"/>
                                            </p:txEl>
                                          </p:spTgt>
                                        </p:tgtEl>
                                      </p:cBhvr>
                                    </p:animEffect>
                                    <p:anim calcmode="lin" valueType="num">
                                      <p:cBhvr>
                                        <p:cTn id="32"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8195">
                                            <p:txEl>
                                              <p:pRg st="6" end="6"/>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8195">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0A5D952C-69B4-4F84-A05B-106182D1967B}"/>
              </a:ext>
            </a:extLst>
          </p:cNvPr>
          <p:cNvSpPr>
            <a:spLocks noGrp="1" noChangeArrowheads="1"/>
          </p:cNvSpPr>
          <p:nvPr>
            <p:ph type="title"/>
          </p:nvPr>
        </p:nvSpPr>
        <p:spPr/>
        <p:txBody>
          <a:bodyPr/>
          <a:lstStyle/>
          <a:p>
            <a:r>
              <a:rPr lang="en-US" altLang="en-US"/>
              <a:t>Legal Problem</a:t>
            </a:r>
          </a:p>
        </p:txBody>
      </p:sp>
      <p:sp>
        <p:nvSpPr>
          <p:cNvPr id="9219" name="Content Placeholder 2">
            <a:extLst>
              <a:ext uri="{FF2B5EF4-FFF2-40B4-BE49-F238E27FC236}">
                <a16:creationId xmlns:a16="http://schemas.microsoft.com/office/drawing/2014/main" id="{E5AE3F6B-570C-4675-B71F-03B92EF6E910}"/>
              </a:ext>
            </a:extLst>
          </p:cNvPr>
          <p:cNvSpPr>
            <a:spLocks noGrp="1" noChangeArrowheads="1"/>
          </p:cNvSpPr>
          <p:nvPr>
            <p:ph sz="half" idx="1"/>
          </p:nvPr>
        </p:nvSpPr>
        <p:spPr>
          <a:xfrm>
            <a:off x="457200" y="1600200"/>
            <a:ext cx="8686800" cy="4525963"/>
          </a:xfrm>
        </p:spPr>
        <p:txBody>
          <a:bodyPr/>
          <a:lstStyle/>
          <a:p>
            <a:endParaRPr lang="en-US" altLang="en-US"/>
          </a:p>
          <a:p>
            <a:pPr>
              <a:buFontTx/>
              <a:buNone/>
            </a:pPr>
            <a:r>
              <a:rPr lang="en-US" altLang="en-US"/>
              <a:t>	Can a president, as he exercises presidential authority, keep conversations and information confidential?</a:t>
            </a:r>
          </a:p>
        </p:txBody>
      </p:sp>
      <p:sp>
        <p:nvSpPr>
          <p:cNvPr id="58372" name="AutoShape 7" descr="data:image/jpeg;base64,/9j/4AAQSkZJRgABAQAAAQABAAD/2wCEAAkGBhQSERUUExQWFRUWGBYYGBcYGBgYGBgfHxccHRocFx8dHCYeFxojHRwYIi8iJCcqLSwtGh4zODAqNSYrLCkBCQoKDgwOGg8PGiwkHyQsLCwyLCwsLDQsNC8sLCkuLCwsKSwtLC0sLSwsLCwsLCwsLCwsLCosLCwsLCwsLCwsLP/AABEIAOEA4QMBIgACEQEDEQH/xAAcAAACAwEBAQEAAAAAAAAAAAAABgQFBwMCAQj/xABHEAACAQIEBAMEBwYDBgYDAQABAgMEEQAFEiEGEzFBIlFhBzJxgRQjQlKRobEzYnLB0eEVgvBDU6KywvEkNHN0ksMWFyUI/8QAGgEAAgMBAQAAAAAAAAAAAAAAAAQCAwUBBv/EADURAAEDAgQCCQIFBQEAAAAAAAEAAgMEERIhMUEF8BMiMlFhcYGhsZHBFEJS0eEVIzNy8aL/2gAMAwEAAhEDEQA/ANxwYMGBCMGDBgQjBgwYEIwYCcVVdxAibJ4z/wAP49/lheoqoqduKV1hzoFJrC42CtcQqnOIk6tc+S7/ANhhdmrZZja5I+6uw+f98Rqt4ICoqaiKEtbSrOoY3Nu56evTGE7i89QcNHFfxPP39EyIGtzeVcz8T/cT5sf5D+uIT55M3Rreigf98Sqig0RkwxLK9tg7lQdvMKw8u3fEFKuony9JICkc0qwspVLrGGdNYsx8RRS972uR0GKvwtfPnLPh/wBf4spYo26NX0mdu8n4sMfPoMx7N+P98L+frPDmFBA1ZUvDUmZX8SRHUqArYxIhUXIw2ZNkxp3ltLJJG5RlEsjysh0kOAzknSbKQL9S3pgdwRlrvkcefFdExvkFD+gTDs34j+uPv16/7wfNjizzfNkpomlkvYaQAouzMxCqqDuzMQAPXtjgudFZIkmjMRmJEZ1K6lgpbQxFtL6QxHUHSd72vEcFaBdj3D1/4umbvCjJnUy9Wv6MB/3xMh4nP20HxU2/I/1x4l4ipxLJC7WaMKX1I+lQwJUltOgAgHqexx3+gxSKGUAhgCGQ7EHcEW2IPnjv4WvgzimJ/wBv5uuXjdqFOps6if7Vj5Nt/bE7CvPkR+w1/Q7fnjhFVSwG249Dup/16Ytbxiop8quPL9Tebe48lE07XdgpvwYqKLiFW2fwHz+z/bFsDjdp6qGpbiidfncJZzHMNivuDBgwyoIwYMGBCMGDBgQjBgwYEIwYMGBCMGDBgQjEesrliW7H4DufhjhmmbLELdXPQfzPphdWN52LMfix6AYxK/inQu6CAYpD9B58+aYihxdZ2QXWtzSSY6RcA9FHf4+eK3OMypqFA9XJYn3Y0Gpm8h6d9yQNjvj7LxlBApMNPV1KD3poYC8fqQ5IDj1W49cdzVUudUEqRvqRxpNxZo36qWU9CCAfI22JwnBwsuf01aS4+w5+itdKAMMeS6Otb4ZNUFNEjAtCRrLrezCSW4WNrG40K1iB4iMfePspSehlDpr5dpdO9zy2DsARuCyBl2+9hZ4RM+YUslHVTGL6N/4edIxaaQAWBaRrhUIBXwrdtJOqxthxTMlikipJH5jtBI5Y+8yxlFOpQNywYnbqVaw7DaLejIA27u5UA3CTYzV5MAyF63LNiO81Op3BHZkt8v4OpYuA84hnjmWBw8aTOyEdkl+tAIO6lWeRLHpoxK4PaQUyRSRSJygY1Zwo1orFYzbUXBMYW4ZRvfFeqZdllRNNz4qfnBeZDrUAsCSHVB4lO7AgCxv0HeTjiuLZ+G6ALWKhe0/wPls/+6rYgT6P1/5cPVsZpxJ7Rsmnss3MqQpuFCS6L772ZkUnc7kHrjkntzoo1Cx09RpGw/Zj9ZCcdMT3NAwnJGJoJzTpxblbzRRGMamgqIJ9Gw1iN7sovtq0kkX2uB0xFzeNqqelCI6xQSiokkdGjHgRgiKHALElrkgWAU73IGFiP29Uh6wVA+UR/wCsYsqP205c/vPLH/HE1v8Ag1Y50cjR2UYmndd+HBLNJW1MEqASVejddV44Qkd1IYaSQJCLgjcG2+GyejBiMaExjTpBTYqOng+6bbA9vliBlXFdHUn6iohdj2DgOf8AKbN+WLGtido2VH5bkEByurSfO1xe3xxW8m+eSkALJb4fzCplMro4kp1qTDGJB4zGhCSSCQEarPzLAqbheu98XVNm0U0k0IuWhYLICp0glQws3uk2I2vcdwMV2g5dloWONpmgi0qqKTrYD3iOoDN4mO9rnrigqqCelpY6JJEkmrmcNJazqzjVUzdxIiqTa9iPqx4sSLWvuuXLU11eSg7pt6Hp8j2xFpMxkgNj07qf5eWOX+KNFUR0lMhmEUWqcvIdSA2EQ1tfVK1mOliBYXuoxbRSR1MeoA2uy7gqysrFWBv0IYEHtt3xh1HCyx3TUxwO9vpt8eCvbKD1XZq0ocwSUXU79weoxJwnz07wMGBPow/Q/wBMX+VZuJRY7OO3n6j+mHKDinSO6CoGGT2PlznsqZYcIxN0VjgwYMbqXRgwYMCEYMGDAhGDBgwIRiBm2aCJdt3PQfzPpjvXVgiQsfkPM+WFVbzOzObAXZmPRQP02xicUr3Q2ggzkd7ePPmmIYsXWdoF5RNWqSVtKLdnc448ccOT1FKVpZShTS6w6V0TEG+iXVuQfumwJ9699pXEfC0dfTCITOkdgyGJhpLdUdrftAOoF7d+tiKjhni6WGcUGZWWo/2M/wDs6kdBY/f/AFO2zbGPD6EUzcYzfuedv+qUkmI2OiuuDeKkr6cSAaJEOiWLoY3HUWO9vL8OoNqCTLPoufQtANKVkM/PQe7eMag9uxJK/Mt944+cUZPNSV0VdQprknYRT04OkTCxOu/RStrljsNj3a/fOc/iy0tV1rK9XKmiOGPfQgN9Ed99OrdpGA1ECw2C40wM7s3GnPcqie/Zda/haUZjJWQzrSxtCEnYhWMhH2gG8CaVCjU19wfCR1WM19p9DRM/0NDV1DbPUSMTq+Mh8TgfdQBPK2M84u49qcwb61tMQN1hS4QeRb77ep+QGJY9m83+HfT2blxhHZldHD3D6Y9At4le6nUSAN+ow2ynyHSH0VRf+lcM+9o1fV35k7JGb+CK8aeo23bqPeJ64iZDwZU1kc0lPGz8rl3UDd9ZI8JOxItc79DfDZkPEOWx5Q0ToRUGWTQZFSoMbtCo5yjSumPYC1iQQPetig4d9otTRU0kEZDq7IbSXdFUBtaKp2Ae4va3Q9zcMgWFmiyrOeq7cCez58wmkTmRqI1kDDWC4bSRGQBfVHr03YXFgd9xjhkHB6TZkKJ6hLh9OpFkZHKm8iKSAQQA3iItsfS9HQ5vLBzOS7RcxdDaCQdOoNpDe8BdR3ubepxzkzGRpGkLtzH1anvZm1Ah7kddQJv53N+uJWK4mLifhGKnzI0i1C2L21MjhYte8Ssdy/hZbsoIF++9uvHvAJy54lM0TF447rr8ero7WIGmLUDZiR+RwrpXSB0cO2tNOhrm66fc0ntpsLeVhj1V5lJLo5rtJoBC6iSQCxYi/UjUWPXucFihWudcEVVJDHLPEyh2kFratIXTZmZbqAxY2330k47ZD7QK+k/ZTuyLbwSfWR+g8Xu/5SMec/48qauCOCVgEjLaVj+rTSVQKhUbME0nSTc+I4YM04poHyhYFhL1AeISOAsDOyxOFlOkNzVW7JZrE3BNicRIuLOF10eCcOGPbhBLZKtPo7/7xbtEfj9pPzHrh7XL4ZHFVFoMhjKJMPGpU2PY2cXA6EHbrjAqb2azvlxr0JdCgKxojGQnmaXuLe4qhm1C99thvau4U43qcve8L3Qm7RNcxt8vst+8LH49MKPpQc4yrRIfzLbsuyERWjlExqZJTI9VEGAluwLAutuVHoATlvawA06iAcOIFumFvgzj2nzFPqzolUXeFiNS+q/fT94fMDE3iziRKGmadlLm4VEHV3b3VH+ugPXphFwcXYSM1eLAXXHi7imGijQzWIkkVNAuXYHZiijdtNwT+HUjHGWIALLE2qNrFXB/DFdwnwhKZvp+YEPVt7ifYpl7Kg6ahfr233JJY3md50IniiEZmMhJeNFLOsdjeWw+yGsN92v4bkWKNdQR1LcLe0NHc7KcchbmdFb5RmolFjs46+vqMWOE6ohaFwynbqp/rhny6uEqBh16EeR/pg4XXukJp58pG+45+uqhNEB1m6KVgwYMbqXRgwYMCEYCcGKriCu0JpHV/wBO/wCPT8cL1VQ2nidK7Qc2UmNLjYKozStM0ll3A2Uefr88VfFNXFTmmhqHMdLMZRNICyhmCjRG7LuiNdydxfQB0LYlPUGCEyqoeVyI4EOweRthfyUbknsque2LNCsyCCrSAyOt2hvzEYA7lQ6qWAPp4dt9wcef4XC5xNZNm53sPD7eFk3KRbA3ZJsPH+X0pMOXQS1JO5jplcxj1F9h6lV37nFg89NnlFKrRSLJESDG4CTQyabrYnYX9djuCNsXNfWRZdETFSOYhcsKaOM6f4lDK3TvY+tsUec58MuiqK6ZFWeqMaxwBgT4EIQORsSLszkbAEKCbAneFjm0G+xul9NVDzziv/BqNI5Jmq650HvsSBYW1EdRGDe32nI3PUjFK+pnqpTLLrlkkDMWIJuFB1EbWCqAemygdsS46CszKd5VSSeR3UOwFwpbZdXaNLAgE2UBfTDRwvx7T0uWVNI8LO7BrapDokLsqSKpRQ0Q0DV1OrSdxsMaEcfRi+p3VDnYl2pcsyz/AAUytLF9LF4RJy5rKzkyKGS12YIHUS6dvXSMKMXGdWtMKZZ5FjDs+zsCdSBShN947XOnpdjindgSbCwJuBe9vLfvbzx5xcAoXRgx6WMkEjsLn8QP1Ix1NPvYb+EMPhYHp6bj5Y7iCFwx9KHy7Xw75V7K66SNZNCokigeJgGUGxDMvUC4Bt136Ya4fYYNcfMqSV0WYKgVjbYWJZgB8r7fhWZBddssdCHy/wBb3/Q/hj5bG1VfsFUS/VVLKrIwAdA7AkEdQVBHi8r4U8z9kNfGGKxpIsII8DDU9izXVTv3G3Xbvg6UXRhSDgx3Wm3sbjYsduwB7fL8SMcTGbA9je3y64sDhouKxl4jqGpzTtK7Ra0fSzMbFUZVC3Oy2b3emy+WHExZWMnDax9MN4eYIXve4lI0lh9kiPnWvbt2xnmPqnfz9MBCLqZSGeB1ljEkboFlDgEFVa2lr9NLXA32N7b9MbJkHFi5zTrExSOup3jnQN+zkaM3DAddJFwwG66ri9sJGfe0OKfK4aIU6ppF2KO6rGUduUBq1GQaSSQx6ttYjagrclrMulWR0eF45LJJ0DMBe8Z+2tiNxcWYA9bYpkjEgzyOym12Ffoh88nZdEdJKsx2PN0iGP8AeaRWPMUdglyf3eomZRk4gDEsZJZCDLK1tUjdumyqOioNlHTuTQcIcdfTqJpY0DVEQHNhBtc9fB5BwDpv32PS+JkFLLWRrJUPyoHUMII2IupFx9IkFi23VEsvYl8ZTmkXByTIO68vxTTz1poVYO3KZ9SeIIytYqxG17G/pYg7kDHagqjBLv06MPTz/nhd9mVKs81XmAQKkj8imUAKFhjsPCBsASF2HdTi/eviqkaWFg3LkeJ9JBsVa3UddrEejDGPxamLCKiHtMtfnw+Lq2F1xhdoU4K1xcY+4p+Ha7UpQ9V6fD+38xi4xuUlS2phbK3f53CWe0sdYowYMGGlBGFCtmM023QnSvw/1c4Ys4qdELHufCPn/a+F2gmSJZJ5WCRxqSWPQDufw/XHmeMONRPHSN3zPP19k3AMLS9VPE6V8VTFUU1PHPBTqyiEvaViwGuRNrAgeAdTu/h8WImU5/SZrWLzl0NTraKmm8MvMaxke19yoVFW248ZsNsXXDvtEpK2YwxmRJACwWVChcDqU3N9t7Gxt22OPfGPCtHVR6qlFD7KkoOiQMTZArfaJYgBTf4Y2m2ZZjhbKwsqjnmChh//AEmlV9EUFPpqDfwux8cYa/eNNTk9QJFHQkYw7i/P5s2riYlZ13SCMddIubgd3axYgb9BvYYd/aNW/wCHZZDQK5eacap5CSWYbGRiTudb2UX+ypHbGeZRlVTABXfRyY4GikBkV1RizfVkWsXGoA7G2w33w7TMA6/oFTIdle8MZ7LkNVaenBaWONpASwkWNtwqi4UODYkEHppuN8JuY5g88jSSadbbnSiRi/wRQPnbF5xpx3NmTRmQlQqKDGGPL1gtd1X7NwR1va3XC1hsDcqoox0WLYN2uR8D6/r+PlghNjfa43sdx8x39R5HFnk9RHDURPIuuAurMp32VgSD2JX8wf3sRc62i6Ez8B+zeSsCzynRTXZTY+N9ivhG4UX21H7uw741LLMvoMoawdYxILgyuNVgLlQxsSoJJt+8cJfFvtg/2dEukFdLu6WKnoNAvbax3Nx5eqRTxVWYzBbvPK0bDxN0MfjHXZbiw7C7Nig3OZUtFqNX7YaRQ0cYkkbWFWwCq3isDqJ935X26Yhf/u+G8bciWxDajdLrbyF/F+I64y1aSIUxl5314kAEOk7qB7+rp1vt3v6HE7MZaRXgMccjIjNz1dh428JYRlQLKQbC9t+1sdLQDZF1pB9ukOpm5EpVFBBulzcgWtfbqN7nviZQ+2umsVlWSNy2ltgyrc2vqBvYW8r7dMZXRS0jzTmSKRYZLiKONt0Zr6NRYG6i1ybdhtbbEJ4IWp2m531xm2h0ndCC2vV067W/qLAAvbnZF1vea02X5sqQ60k0WYtG66gNvDqFyFJ03HoMZp7QfZa9GHnpzzKWMKDc/WR3O99rMLnr18W42vhalgqcvmXd4ZEiDAqevM6bjZhaxI3H1eHjg/2xsLRVw1oAAHRSzO17fWC9jfzAG9r9duC4055CNVlJh2Ldhb5k9h+fyX1xyxe8R1kVRVzPCnLp9bMFFh1Pa2wLEWFtgB6HFPO1zc9+w6AdgPIWsB6D1xex11Er1Q1zwyLJE2l13U2VrHzswI/LDlnWe1WfVCxrCl41kaKynXpWMsVZgdJLlRbYWYgAgYRsXnCnGE+Xuzws3iVhoLHl6iLB2To5Xci/e3wMyNwuKTw7m0+UVytIjKQAJoiRqKNYlWAPha1mAO4Nr9cbfxvmMkmXEUSmWSrCxxaB9lxdnJ6KoS+5IsSMYfm2SVlSpr2p2tM0hcxxsACgUvI46IGuTfYEh+mNE9ivFDyU0tHcGWIF4NV7FSd1PorkfJ/TCdQzSQahWxn8qasg4PdaaKCpYCKNFUU0ROhu7Gd9mmJa5KjSm+4bri8qpoKcxqQic5lhUAKt9m0KBtcDcC3TVhPiz7NcwH/hYEoYbkGaYiSS4Nm0La2xBG6226jEml9mFMl5queWonG/PlkK8sg3DIL2SxsRcm2EnNB/yH0CuB/SFbwuYJv4Tv6g/wBsN4OFTMpEkVJY3WRTddaEMpIJ6EbdQw+WLzIqnXCPNfCfl0/K2MThLjTVMlIdO0OfL4V04xND1YYMGDHp0mqDiefdE+LH9B/PCxxTWvDFSqlNJVAy86WOMXOhBdSdj/tDEQO+g+uLrPH1TsPKyj8P6nETiPjFqaQQU9JNVyhA7rFsI1Nwuo6T4msbC3bHl6O83EJpbXt1ft9k6/qxAJQz/jmCtmpeRMKKqieQl6qPSYlaIow3urElhYE2utzbDFkfA8HPjqJ6uWuqB9ZGzyDQLEDVGikgAFh3I3xZ5dNS5rTiSSAMLsjxzINcbrsym+6kbdPMYrJOHqfJ6evqaddAaIFVuTpKqwUAm5sXYbXxvl2WAXB05KXtuVjXtHz76XmM8l7ojcqPy0ptcfFtTf5sWtHx5U5fSSZcY2jJRm1iRhKjSAOjL2VNJW6jfdje5thY4azF6eqilQyXjbU3LsWKLvILHYgoGvfbuemL32h8fnM2iYI0QQENFqDLqvs4YAFjpNtxtbbqcaYbYBtsktfdJ7G5ucGDBixcTDwtTwTBoZBaQnVG4Nj03XyJ7gH1x7zXhd4dX24jvqA3QjoWHUAdDa+xPcDC4rEG4NiNwfLGpZRXiaFG16jYAsbA6gNw1uh9e48xjNqnPhdjabg7JmINkGE6rOGW4Or3k8LfDop9bbD/AOHni6E0tbMiU1OElEahVgDeJkvd2uTuwZwzE23Fz3NznXDOo82MBXAsV6K46aT9xrbX6dOm2G/2aVkFPDpjZFZVLVnOAjax91iTe8aC62HQ3uLsSJRzNkblzz/Cg6MsOaWqL2NVEm7zU8QLWC6jKw1MVUHQCvvAj3uoOOr+y6NlJ+nx7EXPIl8gnZr7lf8AWxxdZt7VqSEaKamedVAXmPK0at9tGsLs/exYBgQemPOW8d1NWmqHKkmRPCeUZF0+IkqGA2Njew+8dsTucio5L3wl7OJqOfWKiCRXGn6tysu17aA4AN2Ug+IbBtz3mTeymiVmaRKkkkk31BRdidjGtgP8x645U/tIgilX6VSVVK6b6bh7DUthZ1Vgmp7gL1PnYWnUnFtF4WTMGQ6UXS8c0YKrG2n0B91iw6jV5ixc6oSrxVkSURFVHT86M6lcSl2XUV0xMpO/hIPQ2F1G1xjN0Ww2HibwoPyJH/KPj5rjZM94moJBIBO1XNKJVEKq5jBdV1eJwLIuhGsDe6CwvfCfk3C6oeZJZntZV6ogtax++2+9trk+eK3zNjGak2MvOSX8s4bkmsBZYhuXINnPQlR1Ydh6eRY46cT0UFOiwoNUxOp3JuwHYeSk9bDyw6V1asUbOzabD3tjY22C9i3l2HYWucZTLKWYsxJJNyTuSfXEaZz53YibAbd5U5WtjFhqV5wYMGNNLJ1i42rK2mjywKJQ6hAXZ2lZg/MDaifdAGnSQRpH4U3BOeGjroJ9woYB/VG8L/gDf4gYk8D8cSZbJJIgL600iMsRGWuPE4G5IGoC1j4uttjC4tzWSqqnnkDjm2dFc6iqNuqqbDwAdNhtv3xAtvdtsl2+6/TrVUUV1LIlgXNyFFmY3bfaxbVv5/HC1nHtOy2O6NMs5P8As4l51/w8H54gZTw/Bm9Fl89SvM5UTKy3I1N4UNyCD70d7X74b8ryCnphaCCOL+BAD8za5+ZxjWY3W903mdEq8HZgs0dYi08lOgkE8UciaDpddyq9ApkjlO33sM3DM9nZfMX/AA/7/ljnHlUprTUO6CMRGFY1BLMC4bW7G1iLEBQDbUdziPlbaKhR+8V/UYxK9wiroJxubH4+5VzBeNzSm7Bgvgx6lJJQPiqT/wCof+bFDJn1dBU1bRZa9RE820iyKrHRGkVtJBJAKNY+pxe0G84/ib9Dhhx5TgrhgkeRe7j9inphoFm2Xe0A071D1GXV0XOlEm0OpRaGOPc+G5JQn548e0fiUT5FzlBVamRFUHrpErML77ErGCfjjTAcZd7c0EdBTxqLLz72H/pyH9WOPRRFrpG5bpZwIac0hezXiimoppHqoUdeW2khNUt2shRLsF0lWe+rsOu9jQcSVkctVK8IVYix5YSMRBU+yNIGxA2J3uQTc3w3+zuLK2pqkV2pSeUCztZCdTFOVoXmK3hOo7+G/QYQ6v8AaPYKBqbZCSg3+wSSSvkSSSMao1KW2XLBgwYkuIw9cFVoeExlwWQmyWs2nrsftC9+22EXDRwLMOYykx7i9mUlz/AwHh9b4UrG4oj4Zq6A2enK3YG4uLb/AM+3l+HocQM3ppFUTU5Ik1aLaVPMBYWXSRYnUFsPP44n779dje5se3la5xTcT500RgRfD7suoe8CrXUgWt4SA1j1tbGNDi6QYU7JbCbqRnVeJGSOaCEGjK/SniRQZZNX7MWCg+666f42Fwu7vkuaJNMlMp5BlhjdkUtEwDAnQCh8MyDS42BsfIEFBruNpaiRJJFVZFZWjSGMLGZtjzpb6jKwsjKO4I6eIM1+z/LaekZqqomEk7hnCgAlPGQwa4uZWvfbqC9rjxFx8MT5BI7UaZn1SbS61gm7jvhuJsskhszFEZ42Zy7h1UspuxLG5ABHSxOMPrc1qJRFPKDKsKxxKWS6WPiCtcWN0VFN9zrNyTjaM14vppCbl9JBDDzuWXYXsRpUt6gqeqsMZBQU7ySNRNOsMGtnbmXSMuoOm/Ui9go/dF/jfjaTkVEtIVxk9PzA9Y6qskzFrIoVEBPVV3sDu3nv1PXE497mwv5729T+Vh6+uKfg3MNSzQ31aRqB7m5Oo2PQE727XAxb+XXcjpYdu21/yxlzYukdiT0dsAsqXi+tEdOUDgNJsFtdivf+Eeu9+g88IGG7jyYXRAU8yAp5nxZiLEegwo42KFtoge9Jzm70YMGDDqoUzJqsRTxu3uqwLeBZLrfxDQ/ha4uLHz7dcM/tC4xp67kmnp0h0ppf6teYNJsihxty9FrAAWsR0thNjO46dR16fP0w/wDGtZlbUMC0aHmK8oblsyKrssZZmWVWkdDpATcWCkXFrYidQupj9nWeSx5FO0Nmkp5rqp6EFomKnyDanHzxc5jn2eRxtI1NRxKtr3kZyLsF+y/mf1wr+yenebLczhjF3YDQPNjE+nrt1VcaTmEUuYUbRgPSPINMgliLMnQnR4grejAkfPbGbLZrzcDX9le25CoymbJPTPVy0ph+kRqyQqwbx6kW5ZdxqYbXxe1J0zk+TA/ocdc2y2plSBA8JKzQySyFXQkRyq9kQagC2nqWsPLfblm4+tPy/QY83x139ljxa4dt6puAZkJwwY5c3Bj03SNSVkqUG04+LfocTsyrjHNCDIkaMspYtbcro0i5It7zE9zbtiEPDU/CQ/8ANjpxUaYJG1VAZ1D6UURGchiptZACSbKRe218eX4KLNezucfhPTbFV1NxIsn0e9XDzjOUaKJ1s6l2S2guzG1g+ob7eWF729x3oqc+U9vxif8Api4pK5WYfRspZAkkYaR44IClijEhQ3MLBSGAsO2OPtqo9eVs3+7lif8AMp/149GywlalTm0rOfZ5wPS10M5nqVR05bAKSroNRDai6iMh7qBYmxA+BSK2HRI66SulmGkkMVsehI2YjzGxwy8B8ETZkZo42MaBL6j+zZwylUcdSLFjcA2IBtik4gyg0tTLAdV4mK3ZCha32gp6Keo8wQe+NUanNLKvx0SmZlZgpKrbUR2ve1/IbHfHPF7wlmHKkYsDyyAHYC+jfwsfTqD8cQleWMLmi5UHEgXCl1nCQWPmA7LAWI7lwL/Ib/lbvinyLMuRMrlnC9G0WuR5b7EXth2rKxZIzHGbmQmJSOgBA1MPNQoJ/AYSM8olimaNL2ULudybqCSfmcI0krpQY5d/hVQSk5rTSb29elrGx8rg9tyeuKviTIRVRxlCqyrsNRIBHl0+Y+eKjhTiAFOVK1tNgnQC2wCi27MST8cNZWxsR1NvQnpuBjPc19PJ4hbQLZGqbwj7OFNNFLIxWf6wHoyW1sBtsb21bg/bPpZloeCY0a8jmQfdtpB+O5J/Ed/MjHbh/MQDTUundqQT6r7Dcgra3W/e+PtLxSHgpJeWR9Km5IGr3PEV1E28XTptjVwwEhzhn6pYU1WR1RkfEb3t7NP0XKv4Kjdrxty/3bXX/KLgr8L28rYXuKfZ2n0WaVXLTJH4NgqbMCbjcnwgjrYAnbDTU8ShFrToJ+hlAfF7+ry28NvnjzmubBrwFbc2ikn1X90FG8Nrbn1x3DADiAzXDTVeHMZeY7gfghZfwxw99FEjSlWlItYEmw8ug3J/QYtlFj8OpNhv8SehHwx5QdPS1/Tpvbz3OF3inPxGhijbxm4boQBurKwPTsR8/nkAPnk8SmiWxtS5xJmfOnJDOVGyh7eHzAtta+IOX0LTSJEltTkKNTBRv5k7AY+UdG8rrHGpZ3ZVVR1JJsBh34fhjipVP0fXMkyuzMQVc2lSOPsVHUjc9VcmwsN8ARtDQs4kuNyqiXgzQ9ZqnTRSKdR21SNpFhGt/dL7aj2336BZxpNFL9LmqGjp42d1keFmcBIARpM7BrDTYAJ4SwWNTYfazdgAdjcdj5+uJMJOq4URrcgAXJIFr2v8+3xxoHG3CNDT0UEtPUKXkaQkFucWIVAYkkiXQBGTuTa+ob9MJOUZeZ544gHOt1WyLqexO5Ud7C57dOo64ZuPfZ/JlqxAyc1W1FnBAUMWsoCaiwuqgljsdhfw46dQhMfsnnaLLc0lW4ZV8JHXUIZLW9bsMOC5/ncY+sy2CXz5c6qfwLHFH7LsjaXJKpF2eoaYIT5iNVU/DWDhoyX2m0kq2qJFpqhfDLDN4Crj3gCdmF+m9/TGbKbvcQL5phugzsoZ4+rAyJJlk8BkkjjEjMHjUvIq3YhR57b7m2LrN/2rfL9BiD/+SxV9VFBStzY4XWaeVQeWui5jjU9GZpNJ22sh+U6rGqcjzYD9BjznHheFjQLEuHwU1T6k3TXysGOuDHpejCSulPOk0zsfgw/D+t8WGaPLyS0Co8vhKK9wpuRe5G48Jbcfn0xz4ng3R/Qqf1H6nHSitJBpboQUPwtb9MeYpf7NfNEdzi+/3Tp60YKX1yLMZOYWrIIOb7wggLkEIE2eV9jYD7Pbtiz4pyo1GXzwnd3hYC3dwt1t/nAxSZLR1k0YjFXDTpCTEUp4laUaCU8bSErGx032TvsT1w0ZPln0eLl8ySWzM2qQhnOpix1EAX8RJ6d7dsbzjY6jJUAXX5f4bnlWqi5D8uVzylex8PMBjJ232DnpuOvbEzi/hmpopEWra8sis1tZkIUNpBLHY3IJsDsLXte2JfGNFJluZzCFmiOovEyEqQkm40kbi1yv+U4mZ1LmWZU/0qVi1LElydY0I0aBGuPeErnexG+vy6bAdezholLbJKww8HVMaSHVIY2IsLkBGHkbjYg2INx/VexZ8PmPm/WmPQRYiRSQfgR7p9T64rqW4onA+yreLtKcpBY6/CCrllC6bstrHp1vtv6YrMwy7XTNJYGWokjt82sij0C/zx2mrKKEXjMeq4NkLfmV/Q4+/Sb8lkRuUhYnULEMRYX3I6NcHzxjMDm2cAR5i2mdvqkATGc9FU5pwu6PGsCs506me9t9RtuSAvTYdfjjvlPFxjAimFwpILjxWAB8r62Ld74M34xcgrGhQMCA7XuR0OgdAO19/liBw3w59JJZiVRSBsNyetr9hbqfXDrQXRXqdB9VpU5kutb4HzRJ6yAxsGEdJNGbdtMzED/4lcecp/8AI5R/73/7XxC4Njho6lJNkjKPGTawGqxDMevXqT5jy2m5T/5HKP8A3v8A9r4pY4OFxzovWU78TB4YR/5lUjNP2eefxw/rjhxTmSQSxM7BQ2WLHc9LyNo/6ifljvmn7PPP44f1xV8QTx1EsLL4lipo4r2upNiWt5gBrf8Ay+Y9waLnnMomeGx575fWONIeccZXVo4RsRbX02K2YW8weh9MKjuSSSSSdyTuT8cOHEnCSqjSxArp3ZLeG3e3cHv5W8sKMMLOwVQWZiAABcknoBh6lMWC7PW68zLjxWcnPgzNeRTPy10TGTUJ7g6dCBQNJU+ECUsd9/F2FsMLTK1EvNeIgSO7whQjKNLqVkZdJAI0oWH2UksSDpFdkmRNDTDmqUcFmZTsQdRCj42H4HEDOM/ijpmpzEpkZwxIJBZRuFfe6LcR+7YsEA2UKxlcPN2qGi5cUyzyq1ZHGKelciNDqCmUaNAVALMUCBvDYADUTucJuJNVmMkgCsx0qSVQbItwAdKjZdlHTyxGww0WCgVc8LcKzV8rxQW5ioXAa4DWIBXVaymxuL7GxF8cuJoZI6hoZn1vTgQaiCNkFgFuL6RvYnqLHvi7yKjzChhjzCB9NOfGTzLI5DmPlyJcF2J6CxFje4sbQOHqWbMq+COaSSUswDs7M5CL4n3Ymw0htvM4iTa52XbLfvZ9lf0fLaWMizcsOw9XJc/hqt8sTs04Ypak6p6eKVvvOilvhe17Yk02ZwuzJHJGzISrIrKWUjYgqDcWxKxhlxxEp0AWso1Bl0UCaIY0jQb6UUKPjYd/XFTlo11Cn94t+Fzi3r5dMbH0t+O2IfDMF3ZvIW/H/tjErP71ZBD44jz6FXN6rHFMeDBgx6xIKDnVNrhbzHiHy6/lfFLkU+7L57j+f+vTDRhQqYzBNt2Nx6g/22x5ji7fw9RHVjTsnnyv9AnIDiaWK3lq0R1Sx1SayAFJvpALEnoOoG+5uPlGhz2MwiZ7xKXMdpLKwbmcuxFyAdXa+DOaN5ogYHEcqkPFIVDBTaxuDswKMwt6+mFKoyunhqNHIlzOtI1uZSmmMNtqbVaGDVbYKuogY2GBrhfn9lWSQq/248Mc2nSrQeKDwyeZjY7H/K35O3lhC4Y4+ro4GoabTeUKkQVIlYNqu25H1jOt18Vzci2N6pZxUI8U8JQ6dMkTFXBVgRcMpsymzC+x2NwMfnriHJZMozG2lXCMJIDICyst/AxAIuynqOmpfLq9SvuOjOyokGeIKozzI5qV0WoXRJIgl0HZgCzAah9knSTbsCOnTFdh/qq/MOIHijUArGI1kAKBFYlgZmHvaSPK4BBA6jCLVUjxsUkVkYdQylT+B3w8D3qkpm4TWmuFJLzPfbQbKLbgE7Dbqf8AReskpoW5kRjDMEDm/uKpJXfvqJHqdvxybKczMEhcAE6WUX6bjr649RZ7OspmWV1kNrsDa9iCAR0I2G1rbYxqzh8s5dgdbS1++/htZVsY0S43C4Wt8QpTpTD6bE00cJBjKLpNiNIUgMNBG1xcDYG22E+Tj6nuFjpeRGvTQQSf4hYC/re/qcU1VxtUzSIZpNSKd4wLIQdmBA63BI3vbtbFXm9DyZ3jHRTt8DuPyIxTR8MDDaftagBxwjvsMh46b+CbdOQ6zfjNXWZcZSSHTCGS+1/edt9reRO3S5OH2gSqp4qKOoQqsMsc2kje4N3Cte197lT0a4uOmI/sR4QVtVfKL6GKQi17MB43A7sL6V8jqPYY16rpkdCjqCO4O4Bte3xVbm/mQcaEkTWjDHkrIqh7HY7rM3jnrJayOAAR1TqW1D3QLheYwuFXUbkLc7Wv1GM4mq6vLpzBUqSUtdGNxbs0bb+Ei9rbY/StFRRxKFjUKu1viRtq7m9yLn0wm+13hdaugeULaamBkU/a0D9oh8xa5B81HrciYLYX53RNO+R2K/IAHwAsrj9oKKytyOZ95XYBfyBv16EW+OGfg6ooamV5qamME8a3YXGgajp8PiAF9xsFsCcKPAPAhr3LudMEZGsgjW5+6o6j1Y/K56bbTZZHEoSJFRVAUBQB06D1t59bnC1Vw6F/ZJB8CbEdxGhHootmdukrjFxFRzyEsXvZXUWszEBSVPurba+/pY4xljc3O98MXGueTS1M0TzM8ccjIo91SEZgCVBsW6m58z8MLuGeHwSwxnpiCSb2GgFhYC6rlcHHqoxYZFkUtXLyoBqk0O4X72lbkD1IG1++IdPTPIwWNGdj0VVLMfgACTh4hir8gnEpNo3BsusBZiYjYtHfV9WzC9xsRa+4w+SqlDzfjOvipzl9Q19JPMEnLmbSypoja4bQUsW2OoFh004ZvZZkr09DWZkFvJypVgFr7IpLNbvdwB/kbzwm5ZQzZxmAFkV5TqldE0qAPfkI6Bj6WBYjuScfovJOSIhHT25cJMIA6ApYMPUg7E+YOE6mTC3CPVXRtubpUHFOU0UCzo8UrsNQK6JKmVm6lz74Ykm5YgC9tumPWX8aV90lqaAQ0sjogbmXlj1sFRpEO5UsVB2BF7/G9ouCKGGbnx0sSyXvqC9D5qD4UPqoGOU+W1Us6/SHhNKh5mmNXR2dWDR83UWBRSNVlIuyrfbbCWJn/fsrbOUvPZ/dT5n9B/PFpkNNphB7t4v6fl+uKBVM81vvH8AP7Yb1WwsOgxicJb+JqpKo6Dqjny+VdOcLQxfcGDBj06TRio4iotSax1Xr8P7f1xb4+EXwtV07amF0Tt+QVNjix1wlzJau40HtuPh3GOFSZaZ5nipmqOcyv9W8SsGEapZ+Yy+GyAggm1yLdz4zCkMEvh6dVP8AL5dMXNLUh1DD5jyOPP8ADJ3NvTS9puXmOfaybkaD1hoVU8P0dQXkqKrSskgRVhQ6lhRSxALfbcliWI22AHTETj/g1MxpuXcLMl2hc9jtcHvobYHy8J7YZ8UeZcIQyyc9S8dSN0nDuzIfLSzFTH2MdrEE9OuNpr+ti0VJGVlgGQ8SVWU1DhEVJQyrKHQFrK1zHc+6rdyu58JB2GLTLOCKrNY6mtEqyHxEBpbya9a+CQvYIojJIN7bLb0b88yeDPI5GhaJMwpiUcK145QpIBB+1G32X+zex88Zkmd1lGHpSzxKOaskBFlOtNL8xftkraxN7WBFsazH4/A7pQi3kqeWPSSDY2JGxDDbyIJBHqDbHnGh5TwhQPlL1DzSCY3lCWj5pWEMsgiGrxRlmuWPTQNtjhBNK3L5mk6NejV21adQX423xcDdRsuQxIzGvaaRpGtdrdOmwA2/DEfBgsL3XFo3sg43FLP9HlNo5iBzHeyQhVkc6QdgWYrc7fPbG708iSxo8ZDI66kI6MGF9XzF/wDRx+QsNOS+0qsp2prSao6YFFiOysp6q9uptYAnpYW73rfHfMKYK/SxAC79Atj8Oqn5C/4HGPe2H2gRyp9DhIkBEMonSS43DXXYb+Eje/Q2OEjOvaNWT1Ms4laLmoYtCHwiPeyb9epOrrcki2FfHGR2zKC5W3DvE01DI0kBALLpIYEqdwbkXFyLbHtc40il9tsNl100gPfSysBv1F7E9tsZFgxYWA6rgNl6llLMWPViSfiTc/njyBjslE5jeUKdCMis3YFw2kH1OlvwxoFLwvl5yUzl5effnaAYudpUmJgovvBrJYva4t02sek2XFWZn7O5aaghrjPEmrVe0mre/wBVyGjDBmYAnqLW6je0DiLi6pzSREkVXbUFhVU8YuANAb3nDGxOq++4t0xBjzurljWkV5HjIWNYFF1Nn1LZbe/qJOoeL1ttjXOAuDYMraF6tk+m1BKxrdbRjSSwW5sWtsW9QovfxUySCMXOZ2U2txK04B4Uiy+MU7OPptRG0khUjUqrYWU9lUsAD3Yk9tuVbwFNRuZ8pk5ZO8lLIxaGX4FjdW9Sf8y4s+Kpkimjlii11MRMsmhRq5GkrLzD1sVHgXqXRbCwYhnEupNSFWut1N/Cbi6m47HbfGYZHXxd6YDRokeL2jRTwywzLLS1qrbkbiRn+xyD0cl9Nget9wVucX8tRKtPHHMytOUXmlBZb28WkeV/06C9sRIqSSWp+lVcCRfRgyQKHWQszDxSatIIW3hVSBa7ki9rSKSnaeXf4sfIen6DGNxWosBTQjrv9uf37ldC38ztArXhyispkPVth8P7n9MXWPiIAABsBsMfcbVHTNpYWxN2+d0s9+N10YMGDDagjBgwYEKLmFCJUKnr1B8jhZpp2gkIYejD+Yw4Yrc3yrmi42cdPX0OMLilA6S1RB/kb7jn66JmGUN6rtF4krEVQzOqqbWYkAb9NzhBzfO5s2majoXKUqnTU1Y+15xw+dx37/w+8wxSgBopVDRsCrowuLHYgg9R5jFjw/k8VLAsMP7NSxX4Fidz9oi9rnc23wUFdHOy/wCcbd3ipSRkG2yX+Jo4spypzSqIzCF5RsCxdnUXYkeIt9rzG3lbznvAi5pTI1UiQ1YUWkiu1tr6WBALLcnwkm29m8+XtJjFRLQURvpnqOZJY2PLiUs246bHr6Yl0VfUzB4YGSoitpFZIDpsbhlKgBapx95CqHuQQb6YuGhwOet1SbXssK4o4PqaCTTOh0m4SRbmN/4W7Hc+E2O/TDJlftMSHLDSCICV1lvPGkaFDbTGbBfrHtcM+zAEWJIxqc0csMaUnImzJAv1zymFbLbwqNYVZn2va9wLXa9sI+beymlqmb6BKYJhu1LOGBX4A+NV9fGp7HDbKgOHX+vOiqLLaKi4Y9miVWXyVJqFBRixWINK4VY2Zoyh0/WnwkWJFr+eynlHDs9UsjU8bS8sx6lQam8ZYKQB1F13Pa47XtYZ3wxmFEuiaOVI1cyBl8UeqwGsMuwawA3II9LnEzhH2lVGXwSxRaWD6SmpVKqdV3LWAZ7rtYnb5YaBuLg3VfmlWSnYFgRulw1twtm07kbWvYX6bjzxzK4c/Z5xVS0lVK89OpSRJR7xKIukuIwjA6wzKqjUTa49TjxQcUUzZsa2aOXlO7M0d45N3BV1YkANEFLbab2sPXHbnuXEoBb9MfTGbBrHSb2bsbWvY9Da4v8AHDjxjndI2ZLLTrIsUDKmmMxqtom8BpyPdDEX3B633vbEj2l8ZUtd9H5EATRGGJDadBdiZIygUKdxfULE3vgucsl2yWs04VqaaISzxGNWkMa6urELquvZksRZgbHtexw1VHs4iXKBW/SAjSGJkEwZLLpfUg06tbM1irWAKqDtc4r8+9pk9TRR0pCRIhZSI1ARo9KiNbNqYFLNuDuCMVuRcO19WrJTxyvG5TUTtEdPulmay+G5tvcAkY4SQLk2R5JgpPaYFyo0RQtKEGmaRY5BcSXCaGU+FY9lY3IIGwFrLPDfCtTXyaKeMtb3nOyJf77dvgLk9gcP2WeyinpShzGbmSP7lLAGLSEdhbxuPMgKB3a2Gx89lo6qip2p46OjmZkUIVZ9dvAkthoj1ErfSWJv72xwu6cDKPn91YGfqVXHk8GQQrKInnnYoslSYyY4VZrEjyHXwg6mNgSARhyzfhGhr1EksSS61UrKCQ2m110MDfTve3Te9t8XNXSJKjRyKGRwVZT0IIsQcIPD1W2U1Yy+diaWYk0czH3STvC5+J29SPveFHEX5g9bn4V1g3LZdoeBayhLNl1WGViC0FUusNYWA5ijULAWHT44uOBnqEp2iqoeQYXYINQZOWd0CMCbhN08wFW+JeR5000lQbXp0ZeTPsFkGkcwL95VcEBxsb2BOm58ZhmBkOlb6fzY/wCu2M+vrxTM6+bjoN1ZHHiOS81tUZnCqDa9lHn64Y8sy8RJb7R3Y+v9BiPk2U8sam98/wDD6fHFpiHC6B7Camo7bvYfv8DLvXJpAeq3RGDBgxvJZGDBgwIRgwYMCEYMGDAhVua5QJRcbOO/Y+h/rihp6p4WKkH1U/qMOGItflySizDfsR1H9R6Ywq/hZkf09OcMnseffdMxTWGF2iWKvhemrKlKmW8nLj5axE2QXYli6/bvcCx8Nh0OGDZR2AA+AAA/IAYoqqhkga/bsw6fPy+BwVk6VMEkExZBKpRmQ2NiLGxsbbehwpBxPrCGqGBw79OfbxVpjyxMzXyozSpSqdjTu9IEVQYyrSarks4jvqdLEL4bt4CQpBwsZTGmb5pJVMC1LRryYPeXVId3fsRb5fYxbcQ1OYw0cqwotWxQrHNGdEouLanj3DsBcgxnc28AxYcJZZHQ5dGqm6pGZHYfaa2pzvv1uN+gAHbG4CA3ENTkLfKX1NioNDxDUVdZVQ07RRRUjLGzSI0ryOb32EiaUGki9yT+ken4dpK6WeOqoIklgKK8ieESF1LBkKaWtp0nxbgsR2uaziaJ6CYZxSeKGZYzVw/eVraZF7Btx8Cb7hmxodIUYcxAPrArarWLDT4b/LHXHCLt5O6BnqkGs9hlC3uPPH6B1Yf8Sk/nisk9gEX2ayQfGJT+jDD9xNxTHQoskySGIsFaRArCMnprGoNY+YB/MYscur1mjWRAwVtxrRkYjz0sAwB7XAwdNKBe+SMDCbLMI/8A/P8AF9qskPwiUfqxxZUnsKoV9+Sok9C6qP8AhS/540bC5TccRS1f0SOKdpQC0mqPliIAgXYuQWFyLaQ17i18HTSu0KMDAvNDwHl9IpdKWO6AtqYGVthc2Lk7/DELJnnzOhE61b0/ODhEhSIiIXKgMWUuzgDchksTtbrhxwgSezYRyyHLq6Wka4ZoQdcQLe74biwNja+roQOlsRa7FfEc+85rpFtE00uVuWinlC/SY4ZIjb3GLMhLA2uqkx3t1AcjqMLWeU8+cUbxrB9HCs1mma8nNjJFo1Q2Uagycxj0Jsp64tOCc3qXNRT1mhp6V0UyILLIrprQ2sLG3XYdRtiXNHW82RENPFATqWaxaSxHiHL2QsDfxsbWt4W3wXLDtkuahR+A+JDW0Ss50zpeKYbBlkUWJsehI8XTzHbHCryKSosMyaGSGJ9UccaEc4j3Xm1E2Nifq08PW5I2x6oMtpqRneFNc8hLSTvZnYkkkk2FrknZQq+mJVPSSVDX6+bHoPh/QYx6nijQ8x0gxOPdsr2xZXfkvlRVNKQiCy7BVH5f66DF5lOTCPxNu/5L8PX1xIy/LEiG27d2PX+wxMxfQcLLX/iKk4n+w/n2G3eq5JrjCzRGDBgxvJZGDBgwIRgwYMCEYMGDAhGDBgwIRgwYMCF8ZQRY7jFPXcOq28Z0ny+z/bFzgwrU0kNS3DK2/wA+hU2Pcw3CT3ilgO91/NT/ACx1kzNZY2jmS6urK1iRcEWI63Fwexw1EX64r6nIon7aT+7t+XTGE7hNTTG9JJl+l3NvhMidru2EpTcLQzRfRhVSrSbXpvBbSDcRh2XmCO4Hh1HbYEDbDaigAACwAAAHQDtbFbPwyw91gfjsf54iHLJ06K3+U3/Q4g6urYsp4SfFvJ+VIMjPZcrevoI5ozHKodGtdT02II+YIB+WJGF41cy9Sw+I/qMH+LyeY/AYr/rUIyc1w9B+6l0J2TDjgtEgkaUKOYyqhfuVUkqPgCzH54pf8Yk8x+AwCsmboWPwH9Bg/rUJya1x9B+6OhO6YcUGcZRBJOk7SyRyIjR/UyMhYEggOU3IUhrA7eI4Bl079VY/xG36nEqDhlz7zBfhuf5Ym2trJf8ABCfM6fb5US2Mdpyh0lRFTqVgQjUxZmdmZnY9WcklnbYbk9gO2BVlnO12/JR/LF9TZDEvUaj+90/DpixVQBYbDFg4VVVJvVyWHc3m3yomdjewFTUXDgG8h1HyHT59zi5RABYCwHYY+4MblNRw0rcMTbfP1Sz3ufqjBgwYbUEYMGDAhGDBgwIRgwYMCEYMGDAhGDBgwIRgwYMCEYMGDAhGDBgwIRgwYMCEY4S4+4MVS9ldC+RY74MGCLsrrkYMGDFqijBgwYEIwYMGBCMGDBgQjBgwYEIwYMGBCMGDBgQv/9k=">
            <a:extLst>
              <a:ext uri="{FF2B5EF4-FFF2-40B4-BE49-F238E27FC236}">
                <a16:creationId xmlns:a16="http://schemas.microsoft.com/office/drawing/2014/main" id="{C27FC9C7-5F78-4C93-9022-9B702526DD61}"/>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latin typeface="Arial" panose="020B0604020202020204" pitchFamily="34" charset="0"/>
              <a:cs typeface="Arial" panose="020B0604020202020204" pitchFamily="34" charset="0"/>
            </a:endParaRPr>
          </a:p>
        </p:txBody>
      </p:sp>
      <p:sp>
        <p:nvSpPr>
          <p:cNvPr id="58373" name="AutoShape 9" descr="data:image/jpeg;base64,/9j/4AAQSkZJRgABAQAAAQABAAD/2wCEAAkGBhQSERUUExQWFRUWGBYYGBcYGBgYGBgfHxccHRocFx8dHCYeFxojHRwYIi8iJCcqLSwtGh4zODAqNSYrLCkBCQoKDgwOGg8PGiwkHyQsLCwyLCwsLDQsNC8sLCkuLCwsKSwtLC0sLSwsLCwsLCwsLCwsLCosLCwsLCwsLCwsLP/AABEIAOEA4QMBIgACEQEDEQH/xAAcAAACAwEBAQEAAAAAAAAAAAAABgQFBwMCAQj/xABHEAACAQIEBAMEBwYDBgYDAQABAgMEEQAFEiEGEzFBIlFhBzJxgRQjQlKRobEzYnLB0eEVgvBDU6KywvEkNHN0ksMWFyUI/8QAGgEAAgMBAQAAAAAAAAAAAAAAAAQCAwUBBv/EADURAAEDAgQCCQIFBQEAAAAAAAEAAgMEERIhMUEF8BMiMlFhcYGhsZHBFEJS0eEVIzNy8aL/2gAMAwEAAhEDEQA/ANxwYMGBCMGDBgQjBgwYEIwYCcVVdxAibJ4z/wAP49/lheoqoqduKV1hzoFJrC42CtcQqnOIk6tc+S7/ANhhdmrZZja5I+6uw+f98Rqt4ICoqaiKEtbSrOoY3Nu56evTGE7i89QcNHFfxPP39EyIGtzeVcz8T/cT5sf5D+uIT55M3Rreigf98Sqig0RkwxLK9tg7lQdvMKw8u3fEFKuony9JICkc0qwspVLrGGdNYsx8RRS972uR0GKvwtfPnLPh/wBf4spYo26NX0mdu8n4sMfPoMx7N+P98L+frPDmFBA1ZUvDUmZX8SRHUqArYxIhUXIw2ZNkxp3ltLJJG5RlEsjysh0kOAzknSbKQL9S3pgdwRlrvkcefFdExvkFD+gTDs34j+uPv16/7wfNjizzfNkpomlkvYaQAouzMxCqqDuzMQAPXtjgudFZIkmjMRmJEZ1K6lgpbQxFtL6QxHUHSd72vEcFaBdj3D1/4umbvCjJnUy9Wv6MB/3xMh4nP20HxU2/I/1x4l4ipxLJC7WaMKX1I+lQwJUltOgAgHqexx3+gxSKGUAhgCGQ7EHcEW2IPnjv4WvgzimJ/wBv5uuXjdqFOps6if7Vj5Nt/bE7CvPkR+w1/Q7fnjhFVSwG249Dup/16Ytbxiop8quPL9Tebe48lE07XdgpvwYqKLiFW2fwHz+z/bFsDjdp6qGpbiidfncJZzHMNivuDBgwyoIwYMGBCMGDBgQjBgwYEIwYMGBCMGDBgQjEesrliW7H4DufhjhmmbLELdXPQfzPphdWN52LMfix6AYxK/inQu6CAYpD9B58+aYihxdZ2QXWtzSSY6RcA9FHf4+eK3OMypqFA9XJYn3Y0Gpm8h6d9yQNjvj7LxlBApMNPV1KD3poYC8fqQ5IDj1W49cdzVUudUEqRvqRxpNxZo36qWU9CCAfI22JwnBwsuf01aS4+w5+itdKAMMeS6Otb4ZNUFNEjAtCRrLrezCSW4WNrG40K1iB4iMfePspSehlDpr5dpdO9zy2DsARuCyBl2+9hZ4RM+YUslHVTGL6N/4edIxaaQAWBaRrhUIBXwrdtJOqxthxTMlikipJH5jtBI5Y+8yxlFOpQNywYnbqVaw7DaLejIA27u5UA3CTYzV5MAyF63LNiO81Op3BHZkt8v4OpYuA84hnjmWBw8aTOyEdkl+tAIO6lWeRLHpoxK4PaQUyRSRSJygY1Zwo1orFYzbUXBMYW4ZRvfFeqZdllRNNz4qfnBeZDrUAsCSHVB4lO7AgCxv0HeTjiuLZ+G6ALWKhe0/wPls/+6rYgT6P1/5cPVsZpxJ7Rsmnss3MqQpuFCS6L772ZkUnc7kHrjkntzoo1Cx09RpGw/Zj9ZCcdMT3NAwnJGJoJzTpxblbzRRGMamgqIJ9Gw1iN7sovtq0kkX2uB0xFzeNqqelCI6xQSiokkdGjHgRgiKHALElrkgWAU73IGFiP29Uh6wVA+UR/wCsYsqP205c/vPLH/HE1v8Ag1Y50cjR2UYmndd+HBLNJW1MEqASVejddV44Qkd1IYaSQJCLgjcG2+GyejBiMaExjTpBTYqOng+6bbA9vliBlXFdHUn6iohdj2DgOf8AKbN+WLGtido2VH5bkEByurSfO1xe3xxW8m+eSkALJb4fzCplMro4kp1qTDGJB4zGhCSSCQEarPzLAqbheu98XVNm0U0k0IuWhYLICp0glQws3uk2I2vcdwMV2g5dloWONpmgi0qqKTrYD3iOoDN4mO9rnrigqqCelpY6JJEkmrmcNJazqzjVUzdxIiqTa9iPqx4sSLWvuuXLU11eSg7pt6Hp8j2xFpMxkgNj07qf5eWOX+KNFUR0lMhmEUWqcvIdSA2EQ1tfVK1mOliBYXuoxbRSR1MeoA2uy7gqysrFWBv0IYEHtt3xh1HCyx3TUxwO9vpt8eCvbKD1XZq0ocwSUXU79weoxJwnz07wMGBPow/Q/wBMX+VZuJRY7OO3n6j+mHKDinSO6CoGGT2PlznsqZYcIxN0VjgwYMbqXRgwYMCEYMGDAhGDBgwIRiBm2aCJdt3PQfzPpjvXVgiQsfkPM+WFVbzOzObAXZmPRQP02xicUr3Q2ggzkd7ePPmmIYsXWdoF5RNWqSVtKLdnc448ccOT1FKVpZShTS6w6V0TEG+iXVuQfumwJ9699pXEfC0dfTCITOkdgyGJhpLdUdrftAOoF7d+tiKjhni6WGcUGZWWo/2M/wDs6kdBY/f/AFO2zbGPD6EUzcYzfuedv+qUkmI2OiuuDeKkr6cSAaJEOiWLoY3HUWO9vL8OoNqCTLPoufQtANKVkM/PQe7eMag9uxJK/Mt944+cUZPNSV0VdQprknYRT04OkTCxOu/RStrljsNj3a/fOc/iy0tV1rK9XKmiOGPfQgN9Ed99OrdpGA1ECw2C40wM7s3GnPcqie/Zda/haUZjJWQzrSxtCEnYhWMhH2gG8CaVCjU19wfCR1WM19p9DRM/0NDV1DbPUSMTq+Mh8TgfdQBPK2M84u49qcwb61tMQN1hS4QeRb77ep+QGJY9m83+HfT2blxhHZldHD3D6Y9At4le6nUSAN+ow2ynyHSH0VRf+lcM+9o1fV35k7JGb+CK8aeo23bqPeJ64iZDwZU1kc0lPGz8rl3UDd9ZI8JOxItc79DfDZkPEOWx5Q0ToRUGWTQZFSoMbtCo5yjSumPYC1iQQPetig4d9otTRU0kEZDq7IbSXdFUBtaKp2Ae4va3Q9zcMgWFmiyrOeq7cCez58wmkTmRqI1kDDWC4bSRGQBfVHr03YXFgd9xjhkHB6TZkKJ6hLh9OpFkZHKm8iKSAQQA3iItsfS9HQ5vLBzOS7RcxdDaCQdOoNpDe8BdR3ubepxzkzGRpGkLtzH1anvZm1Ah7kddQJv53N+uJWK4mLifhGKnzI0i1C2L21MjhYte8Ssdy/hZbsoIF++9uvHvAJy54lM0TF447rr8ero7WIGmLUDZiR+RwrpXSB0cO2tNOhrm66fc0ntpsLeVhj1V5lJLo5rtJoBC6iSQCxYi/UjUWPXucFihWudcEVVJDHLPEyh2kFratIXTZmZbqAxY2330k47ZD7QK+k/ZTuyLbwSfWR+g8Xu/5SMec/48qauCOCVgEjLaVj+rTSVQKhUbME0nSTc+I4YM04poHyhYFhL1AeISOAsDOyxOFlOkNzVW7JZrE3BNicRIuLOF10eCcOGPbhBLZKtPo7/7xbtEfj9pPzHrh7XL4ZHFVFoMhjKJMPGpU2PY2cXA6EHbrjAqb2azvlxr0JdCgKxojGQnmaXuLe4qhm1C99thvau4U43qcve8L3Qm7RNcxt8vst+8LH49MKPpQc4yrRIfzLbsuyERWjlExqZJTI9VEGAluwLAutuVHoATlvawA06iAcOIFumFvgzj2nzFPqzolUXeFiNS+q/fT94fMDE3iziRKGmadlLm4VEHV3b3VH+ugPXphFwcXYSM1eLAXXHi7imGijQzWIkkVNAuXYHZiijdtNwT+HUjHGWIALLE2qNrFXB/DFdwnwhKZvp+YEPVt7ifYpl7Kg6ahfr233JJY3md50IniiEZmMhJeNFLOsdjeWw+yGsN92v4bkWKNdQR1LcLe0NHc7KcchbmdFb5RmolFjs46+vqMWOE6ohaFwynbqp/rhny6uEqBh16EeR/pg4XXukJp58pG+45+uqhNEB1m6KVgwYMbqXRgwYMCEYCcGKriCu0JpHV/wBO/wCPT8cL1VQ2nidK7Qc2UmNLjYKozStM0ll3A2Uefr88VfFNXFTmmhqHMdLMZRNICyhmCjRG7LuiNdydxfQB0LYlPUGCEyqoeVyI4EOweRthfyUbknsque2LNCsyCCrSAyOt2hvzEYA7lQ6qWAPp4dt9wcef4XC5xNZNm53sPD7eFk3KRbA3ZJsPH+X0pMOXQS1JO5jplcxj1F9h6lV37nFg89NnlFKrRSLJESDG4CTQyabrYnYX9djuCNsXNfWRZdETFSOYhcsKaOM6f4lDK3TvY+tsUec58MuiqK6ZFWeqMaxwBgT4EIQORsSLszkbAEKCbAneFjm0G+xul9NVDzziv/BqNI5Jmq650HvsSBYW1EdRGDe32nI3PUjFK+pnqpTLLrlkkDMWIJuFB1EbWCqAemygdsS46CszKd5VSSeR3UOwFwpbZdXaNLAgE2UBfTDRwvx7T0uWVNI8LO7BrapDokLsqSKpRQ0Q0DV1OrSdxsMaEcfRi+p3VDnYl2pcsyz/AAUytLF9LF4RJy5rKzkyKGS12YIHUS6dvXSMKMXGdWtMKZZ5FjDs+zsCdSBShN947XOnpdjindgSbCwJuBe9vLfvbzx5xcAoXRgx6WMkEjsLn8QP1Ix1NPvYb+EMPhYHp6bj5Y7iCFwx9KHy7Xw75V7K66SNZNCokigeJgGUGxDMvUC4Bt136Ya4fYYNcfMqSV0WYKgVjbYWJZgB8r7fhWZBddssdCHy/wBb3/Q/hj5bG1VfsFUS/VVLKrIwAdA7AkEdQVBHi8r4U8z9kNfGGKxpIsII8DDU9izXVTv3G3Xbvg6UXRhSDgx3Wm3sbjYsduwB7fL8SMcTGbA9je3y64sDhouKxl4jqGpzTtK7Ra0fSzMbFUZVC3Oy2b3emy+WHExZWMnDax9MN4eYIXve4lI0lh9kiPnWvbt2xnmPqnfz9MBCLqZSGeB1ljEkboFlDgEFVa2lr9NLXA32N7b9MbJkHFi5zTrExSOup3jnQN+zkaM3DAddJFwwG66ri9sJGfe0OKfK4aIU6ppF2KO6rGUduUBq1GQaSSQx6ttYjagrclrMulWR0eF45LJJ0DMBe8Z+2tiNxcWYA9bYpkjEgzyOym12Ffoh88nZdEdJKsx2PN0iGP8AeaRWPMUdglyf3eomZRk4gDEsZJZCDLK1tUjdumyqOioNlHTuTQcIcdfTqJpY0DVEQHNhBtc9fB5BwDpv32PS+JkFLLWRrJUPyoHUMII2IupFx9IkFi23VEsvYl8ZTmkXByTIO68vxTTz1poVYO3KZ9SeIIytYqxG17G/pYg7kDHagqjBLv06MPTz/nhd9mVKs81XmAQKkj8imUAKFhjsPCBsASF2HdTi/eviqkaWFg3LkeJ9JBsVa3UddrEejDGPxamLCKiHtMtfnw+Lq2F1xhdoU4K1xcY+4p+Ha7UpQ9V6fD+38xi4xuUlS2phbK3f53CWe0sdYowYMGGlBGFCtmM023QnSvw/1c4Ys4qdELHufCPn/a+F2gmSJZJ5WCRxqSWPQDufw/XHmeMONRPHSN3zPP19k3AMLS9VPE6V8VTFUU1PHPBTqyiEvaViwGuRNrAgeAdTu/h8WImU5/SZrWLzl0NTraKmm8MvMaxke19yoVFW248ZsNsXXDvtEpK2YwxmRJACwWVChcDqU3N9t7Gxt22OPfGPCtHVR6qlFD7KkoOiQMTZArfaJYgBTf4Y2m2ZZjhbKwsqjnmChh//AEmlV9EUFPpqDfwux8cYa/eNNTk9QJFHQkYw7i/P5s2riYlZ13SCMddIubgd3axYgb9BvYYd/aNW/wCHZZDQK5eacap5CSWYbGRiTudb2UX+ypHbGeZRlVTABXfRyY4GikBkV1RizfVkWsXGoA7G2w33w7TMA6/oFTIdle8MZ7LkNVaenBaWONpASwkWNtwqi4UODYkEHppuN8JuY5g88jSSadbbnSiRi/wRQPnbF5xpx3NmTRmQlQqKDGGPL1gtd1X7NwR1va3XC1hsDcqoox0WLYN2uR8D6/r+PlghNjfa43sdx8x39R5HFnk9RHDURPIuuAurMp32VgSD2JX8wf3sRc62i6Ez8B+zeSsCzynRTXZTY+N9ivhG4UX21H7uw741LLMvoMoawdYxILgyuNVgLlQxsSoJJt+8cJfFvtg/2dEukFdLu6WKnoNAvbax3Nx5eqRTxVWYzBbvPK0bDxN0MfjHXZbiw7C7Nig3OZUtFqNX7YaRQ0cYkkbWFWwCq3isDqJ935X26Yhf/u+G8bciWxDajdLrbyF/F+I64y1aSIUxl5314kAEOk7qB7+rp1vt3v6HE7MZaRXgMccjIjNz1dh428JYRlQLKQbC9t+1sdLQDZF1pB9ukOpm5EpVFBBulzcgWtfbqN7nviZQ+2umsVlWSNy2ltgyrc2vqBvYW8r7dMZXRS0jzTmSKRYZLiKONt0Zr6NRYG6i1ybdhtbbEJ4IWp2m531xm2h0ndCC2vV067W/qLAAvbnZF1vea02X5sqQ60k0WYtG66gNvDqFyFJ03HoMZp7QfZa9GHnpzzKWMKDc/WR3O99rMLnr18W42vhalgqcvmXd4ZEiDAqevM6bjZhaxI3H1eHjg/2xsLRVw1oAAHRSzO17fWC9jfzAG9r9duC4055CNVlJh2Ldhb5k9h+fyX1xyxe8R1kVRVzPCnLp9bMFFh1Pa2wLEWFtgB6HFPO1zc9+w6AdgPIWsB6D1xex11Er1Q1zwyLJE2l13U2VrHzswI/LDlnWe1WfVCxrCl41kaKynXpWMsVZgdJLlRbYWYgAgYRsXnCnGE+Xuzws3iVhoLHl6iLB2To5Xci/e3wMyNwuKTw7m0+UVytIjKQAJoiRqKNYlWAPha1mAO4Nr9cbfxvmMkmXEUSmWSrCxxaB9lxdnJ6KoS+5IsSMYfm2SVlSpr2p2tM0hcxxsACgUvI46IGuTfYEh+mNE9ivFDyU0tHcGWIF4NV7FSd1PorkfJ/TCdQzSQahWxn8qasg4PdaaKCpYCKNFUU0ROhu7Gd9mmJa5KjSm+4bri8qpoKcxqQic5lhUAKt9m0KBtcDcC3TVhPiz7NcwH/hYEoYbkGaYiSS4Nm0La2xBG6226jEml9mFMl5queWonG/PlkK8sg3DIL2SxsRcm2EnNB/yH0CuB/SFbwuYJv4Tv6g/wBsN4OFTMpEkVJY3WRTddaEMpIJ6EbdQw+WLzIqnXCPNfCfl0/K2MThLjTVMlIdO0OfL4V04xND1YYMGDHp0mqDiefdE+LH9B/PCxxTWvDFSqlNJVAy86WOMXOhBdSdj/tDEQO+g+uLrPH1TsPKyj8P6nETiPjFqaQQU9JNVyhA7rFsI1Nwuo6T4msbC3bHl6O83EJpbXt1ft9k6/qxAJQz/jmCtmpeRMKKqieQl6qPSYlaIow3urElhYE2utzbDFkfA8HPjqJ6uWuqB9ZGzyDQLEDVGikgAFh3I3xZ5dNS5rTiSSAMLsjxzINcbrsym+6kbdPMYrJOHqfJ6evqaddAaIFVuTpKqwUAm5sXYbXxvl2WAXB05KXtuVjXtHz76XmM8l7ojcqPy0ptcfFtTf5sWtHx5U5fSSZcY2jJRm1iRhKjSAOjL2VNJW6jfdje5thY4azF6eqilQyXjbU3LsWKLvILHYgoGvfbuemL32h8fnM2iYI0QQENFqDLqvs4YAFjpNtxtbbqcaYbYBtsktfdJ7G5ucGDBixcTDwtTwTBoZBaQnVG4Nj03XyJ7gH1x7zXhd4dX24jvqA3QjoWHUAdDa+xPcDC4rEG4NiNwfLGpZRXiaFG16jYAsbA6gNw1uh9e48xjNqnPhdjabg7JmINkGE6rOGW4Or3k8LfDop9bbD/AOHni6E0tbMiU1OElEahVgDeJkvd2uTuwZwzE23Fz3NznXDOo82MBXAsV6K46aT9xrbX6dOm2G/2aVkFPDpjZFZVLVnOAjax91iTe8aC62HQ3uLsSJRzNkblzz/Cg6MsOaWqL2NVEm7zU8QLWC6jKw1MVUHQCvvAj3uoOOr+y6NlJ+nx7EXPIl8gnZr7lf8AWxxdZt7VqSEaKamedVAXmPK0at9tGsLs/exYBgQemPOW8d1NWmqHKkmRPCeUZF0+IkqGA2Njew+8dsTucio5L3wl7OJqOfWKiCRXGn6tysu17aA4AN2Ug+IbBtz3mTeymiVmaRKkkkk31BRdidjGtgP8x645U/tIgilX6VSVVK6b6bh7DUthZ1Vgmp7gL1PnYWnUnFtF4WTMGQ6UXS8c0YKrG2n0B91iw6jV5ixc6oSrxVkSURFVHT86M6lcSl2XUV0xMpO/hIPQ2F1G1xjN0Ww2HibwoPyJH/KPj5rjZM94moJBIBO1XNKJVEKq5jBdV1eJwLIuhGsDe6CwvfCfk3C6oeZJZntZV6ogtax++2+9trk+eK3zNjGak2MvOSX8s4bkmsBZYhuXINnPQlR1Ydh6eRY46cT0UFOiwoNUxOp3JuwHYeSk9bDyw6V1asUbOzabD3tjY22C9i3l2HYWucZTLKWYsxJJNyTuSfXEaZz53YibAbd5U5WtjFhqV5wYMGNNLJ1i42rK2mjywKJQ6hAXZ2lZg/MDaifdAGnSQRpH4U3BOeGjroJ9woYB/VG8L/gDf4gYk8D8cSZbJJIgL600iMsRGWuPE4G5IGoC1j4uttjC4tzWSqqnnkDjm2dFc6iqNuqqbDwAdNhtv3xAtvdtsl2+6/TrVUUV1LIlgXNyFFmY3bfaxbVv5/HC1nHtOy2O6NMs5P8As4l51/w8H54gZTw/Bm9Fl89SvM5UTKy3I1N4UNyCD70d7X74b8ryCnphaCCOL+BAD8za5+ZxjWY3W903mdEq8HZgs0dYi08lOgkE8UciaDpddyq9ApkjlO33sM3DM9nZfMX/AA/7/ljnHlUprTUO6CMRGFY1BLMC4bW7G1iLEBQDbUdziPlbaKhR+8V/UYxK9wiroJxubH4+5VzBeNzSm7Bgvgx6lJJQPiqT/wCof+bFDJn1dBU1bRZa9RE820iyKrHRGkVtJBJAKNY+pxe0G84/ib9Dhhx5TgrhgkeRe7j9inphoFm2Xe0A071D1GXV0XOlEm0OpRaGOPc+G5JQn548e0fiUT5FzlBVamRFUHrpErML77ErGCfjjTAcZd7c0EdBTxqLLz72H/pyH9WOPRRFrpG5bpZwIac0hezXiimoppHqoUdeW2khNUt2shRLsF0lWe+rsOu9jQcSVkctVK8IVYix5YSMRBU+yNIGxA2J3uQTc3w3+zuLK2pqkV2pSeUCztZCdTFOVoXmK3hOo7+G/QYQ6v8AaPYKBqbZCSg3+wSSSvkSSSMao1KW2XLBgwYkuIw9cFVoeExlwWQmyWs2nrsftC9+22EXDRwLMOYykx7i9mUlz/AwHh9b4UrG4oj4Zq6A2enK3YG4uLb/AM+3l+HocQM3ppFUTU5Ik1aLaVPMBYWXSRYnUFsPP44n779dje5se3la5xTcT500RgRfD7suoe8CrXUgWt4SA1j1tbGNDi6QYU7JbCbqRnVeJGSOaCEGjK/SniRQZZNX7MWCg+666f42Fwu7vkuaJNMlMp5BlhjdkUtEwDAnQCh8MyDS42BsfIEFBruNpaiRJJFVZFZWjSGMLGZtjzpb6jKwsjKO4I6eIM1+z/LaekZqqomEk7hnCgAlPGQwa4uZWvfbqC9rjxFx8MT5BI7UaZn1SbS61gm7jvhuJsskhszFEZ42Zy7h1UspuxLG5ABHSxOMPrc1qJRFPKDKsKxxKWS6WPiCtcWN0VFN9zrNyTjaM14vppCbl9JBDDzuWXYXsRpUt6gqeqsMZBQU7ySNRNOsMGtnbmXSMuoOm/Ui9go/dF/jfjaTkVEtIVxk9PzA9Y6qskzFrIoVEBPVV3sDu3nv1PXE497mwv5729T+Vh6+uKfg3MNSzQ31aRqB7m5Oo2PQE727XAxb+XXcjpYdu21/yxlzYukdiT0dsAsqXi+tEdOUDgNJsFtdivf+Eeu9+g88IGG7jyYXRAU8yAp5nxZiLEegwo42KFtoge9Jzm70YMGDDqoUzJqsRTxu3uqwLeBZLrfxDQ/ha4uLHz7dcM/tC4xp67kmnp0h0ppf6teYNJsihxty9FrAAWsR0thNjO46dR16fP0w/wDGtZlbUMC0aHmK8oblsyKrssZZmWVWkdDpATcWCkXFrYidQupj9nWeSx5FO0Nmkp5rqp6EFomKnyDanHzxc5jn2eRxtI1NRxKtr3kZyLsF+y/mf1wr+yenebLczhjF3YDQPNjE+nrt1VcaTmEUuYUbRgPSPINMgliLMnQnR4grejAkfPbGbLZrzcDX9le25CoymbJPTPVy0ph+kRqyQqwbx6kW5ZdxqYbXxe1J0zk+TA/ocdc2y2plSBA8JKzQySyFXQkRyq9kQagC2nqWsPLfblm4+tPy/QY83x139ljxa4dt6puAZkJwwY5c3Bj03SNSVkqUG04+LfocTsyrjHNCDIkaMspYtbcro0i5It7zE9zbtiEPDU/CQ/8ANjpxUaYJG1VAZ1D6UURGchiptZACSbKRe218eX4KLNezucfhPTbFV1NxIsn0e9XDzjOUaKJ1s6l2S2guzG1g+ob7eWF729x3oqc+U9vxif8Api4pK5WYfRspZAkkYaR44IClijEhQ3MLBSGAsO2OPtqo9eVs3+7lif8AMp/149GywlalTm0rOfZ5wPS10M5nqVR05bAKSroNRDai6iMh7qBYmxA+BSK2HRI66SulmGkkMVsehI2YjzGxwy8B8ETZkZo42MaBL6j+zZwylUcdSLFjcA2IBtik4gyg0tTLAdV4mK3ZCha32gp6Keo8wQe+NUanNLKvx0SmZlZgpKrbUR2ve1/IbHfHPF7wlmHKkYsDyyAHYC+jfwsfTqD8cQleWMLmi5UHEgXCl1nCQWPmA7LAWI7lwL/Ib/lbvinyLMuRMrlnC9G0WuR5b7EXth2rKxZIzHGbmQmJSOgBA1MPNQoJ/AYSM8olimaNL2ULudybqCSfmcI0krpQY5d/hVQSk5rTSb29elrGx8rg9tyeuKviTIRVRxlCqyrsNRIBHl0+Y+eKjhTiAFOVK1tNgnQC2wCi27MST8cNZWxsR1NvQnpuBjPc19PJ4hbQLZGqbwj7OFNNFLIxWf6wHoyW1sBtsb21bg/bPpZloeCY0a8jmQfdtpB+O5J/Ed/MjHbh/MQDTUundqQT6r7Dcgra3W/e+PtLxSHgpJeWR9Km5IGr3PEV1E28XTptjVwwEhzhn6pYU1WR1RkfEb3t7NP0XKv4Kjdrxty/3bXX/KLgr8L28rYXuKfZ2n0WaVXLTJH4NgqbMCbjcnwgjrYAnbDTU8ShFrToJ+hlAfF7+ry28NvnjzmubBrwFbc2ikn1X90FG8Nrbn1x3DADiAzXDTVeHMZeY7gfghZfwxw99FEjSlWlItYEmw8ug3J/QYtlFj8OpNhv8SehHwx5QdPS1/Tpvbz3OF3inPxGhijbxm4boQBurKwPTsR8/nkAPnk8SmiWxtS5xJmfOnJDOVGyh7eHzAtta+IOX0LTSJEltTkKNTBRv5k7AY+UdG8rrHGpZ3ZVVR1JJsBh34fhjipVP0fXMkyuzMQVc2lSOPsVHUjc9VcmwsN8ARtDQs4kuNyqiXgzQ9ZqnTRSKdR21SNpFhGt/dL7aj2336BZxpNFL9LmqGjp42d1keFmcBIARpM7BrDTYAJ4SwWNTYfazdgAdjcdj5+uJMJOq4URrcgAXJIFr2v8+3xxoHG3CNDT0UEtPUKXkaQkFucWIVAYkkiXQBGTuTa+ob9MJOUZeZ544gHOt1WyLqexO5Ud7C57dOo64ZuPfZ/JlqxAyc1W1FnBAUMWsoCaiwuqgljsdhfw46dQhMfsnnaLLc0lW4ZV8JHXUIZLW9bsMOC5/ncY+sy2CXz5c6qfwLHFH7LsjaXJKpF2eoaYIT5iNVU/DWDhoyX2m0kq2qJFpqhfDLDN4Crj3gCdmF+m9/TGbKbvcQL5phugzsoZ4+rAyJJlk8BkkjjEjMHjUvIq3YhR57b7m2LrN/2rfL9BiD/+SxV9VFBStzY4XWaeVQeWui5jjU9GZpNJ22sh+U6rGqcjzYD9BjznHheFjQLEuHwU1T6k3TXysGOuDHpejCSulPOk0zsfgw/D+t8WGaPLyS0Co8vhKK9wpuRe5G48Jbcfn0xz4ng3R/Qqf1H6nHSitJBpboQUPwtb9MeYpf7NfNEdzi+/3Tp60YKX1yLMZOYWrIIOb7wggLkEIE2eV9jYD7Pbtiz4pyo1GXzwnd3hYC3dwt1t/nAxSZLR1k0YjFXDTpCTEUp4laUaCU8bSErGx032TvsT1w0ZPln0eLl8ySWzM2qQhnOpix1EAX8RJ6d7dsbzjY6jJUAXX5f4bnlWqi5D8uVzylex8PMBjJ232DnpuOvbEzi/hmpopEWra8sis1tZkIUNpBLHY3IJsDsLXte2JfGNFJluZzCFmiOovEyEqQkm40kbi1yv+U4mZ1LmWZU/0qVi1LElydY0I0aBGuPeErnexG+vy6bAdezholLbJKww8HVMaSHVIY2IsLkBGHkbjYg2INx/VexZ8PmPm/WmPQRYiRSQfgR7p9T64rqW4onA+yreLtKcpBY6/CCrllC6bstrHp1vtv6YrMwy7XTNJYGWokjt82sij0C/zx2mrKKEXjMeq4NkLfmV/Q4+/Sb8lkRuUhYnULEMRYX3I6NcHzxjMDm2cAR5i2mdvqkATGc9FU5pwu6PGsCs506me9t9RtuSAvTYdfjjvlPFxjAimFwpILjxWAB8r62Ld74M34xcgrGhQMCA7XuR0OgdAO19/liBw3w59JJZiVRSBsNyetr9hbqfXDrQXRXqdB9VpU5kutb4HzRJ6yAxsGEdJNGbdtMzED/4lcecp/8AI5R/73/7XxC4Njho6lJNkjKPGTawGqxDMevXqT5jy2m5T/5HKP8A3v8A9r4pY4OFxzovWU78TB4YR/5lUjNP2eefxw/rjhxTmSQSxM7BQ2WLHc9LyNo/6ifljvmn7PPP44f1xV8QTx1EsLL4lipo4r2upNiWt5gBrf8Ay+Y9waLnnMomeGx575fWONIeccZXVo4RsRbX02K2YW8weh9MKjuSSSSSdyTuT8cOHEnCSqjSxArp3ZLeG3e3cHv5W8sKMMLOwVQWZiAABcknoBh6lMWC7PW68zLjxWcnPgzNeRTPy10TGTUJ7g6dCBQNJU+ECUsd9/F2FsMLTK1EvNeIgSO7whQjKNLqVkZdJAI0oWH2UksSDpFdkmRNDTDmqUcFmZTsQdRCj42H4HEDOM/ijpmpzEpkZwxIJBZRuFfe6LcR+7YsEA2UKxlcPN2qGi5cUyzyq1ZHGKelciNDqCmUaNAVALMUCBvDYADUTucJuJNVmMkgCsx0qSVQbItwAdKjZdlHTyxGww0WCgVc8LcKzV8rxQW5ioXAa4DWIBXVaymxuL7GxF8cuJoZI6hoZn1vTgQaiCNkFgFuL6RvYnqLHvi7yKjzChhjzCB9NOfGTzLI5DmPlyJcF2J6CxFje4sbQOHqWbMq+COaSSUswDs7M5CL4n3Ymw0htvM4iTa52XbLfvZ9lf0fLaWMizcsOw9XJc/hqt8sTs04Ypak6p6eKVvvOilvhe17Yk02ZwuzJHJGzISrIrKWUjYgqDcWxKxhlxxEp0AWso1Bl0UCaIY0jQb6UUKPjYd/XFTlo11Cn94t+Fzi3r5dMbH0t+O2IfDMF3ZvIW/H/tjErP71ZBD44jz6FXN6rHFMeDBgx6xIKDnVNrhbzHiHy6/lfFLkU+7L57j+f+vTDRhQqYzBNt2Nx6g/22x5ji7fw9RHVjTsnnyv9AnIDiaWK3lq0R1Sx1SayAFJvpALEnoOoG+5uPlGhz2MwiZ7xKXMdpLKwbmcuxFyAdXa+DOaN5ogYHEcqkPFIVDBTaxuDswKMwt6+mFKoyunhqNHIlzOtI1uZSmmMNtqbVaGDVbYKuogY2GBrhfn9lWSQq/248Mc2nSrQeKDwyeZjY7H/K35O3lhC4Y4+ro4GoabTeUKkQVIlYNqu25H1jOt18Vzci2N6pZxUI8U8JQ6dMkTFXBVgRcMpsymzC+x2NwMfnriHJZMozG2lXCMJIDICyst/AxAIuynqOmpfLq9SvuOjOyokGeIKozzI5qV0WoXRJIgl0HZgCzAah9knSTbsCOnTFdh/qq/MOIHijUArGI1kAKBFYlgZmHvaSPK4BBA6jCLVUjxsUkVkYdQylT+B3w8D3qkpm4TWmuFJLzPfbQbKLbgE7Dbqf8AReskpoW5kRjDMEDm/uKpJXfvqJHqdvxybKczMEhcAE6WUX6bjr649RZ7OspmWV1kNrsDa9iCAR0I2G1rbYxqzh8s5dgdbS1++/htZVsY0S43C4Wt8QpTpTD6bE00cJBjKLpNiNIUgMNBG1xcDYG22E+Tj6nuFjpeRGvTQQSf4hYC/re/qcU1VxtUzSIZpNSKd4wLIQdmBA63BI3vbtbFXm9DyZ3jHRTt8DuPyIxTR8MDDaftagBxwjvsMh46b+CbdOQ6zfjNXWZcZSSHTCGS+1/edt9reRO3S5OH2gSqp4qKOoQqsMsc2kje4N3Cte197lT0a4uOmI/sR4QVtVfKL6GKQi17MB43A7sL6V8jqPYY16rpkdCjqCO4O4Bte3xVbm/mQcaEkTWjDHkrIqh7HY7rM3jnrJayOAAR1TqW1D3QLheYwuFXUbkLc7Wv1GM4mq6vLpzBUqSUtdGNxbs0bb+Ei9rbY/StFRRxKFjUKu1viRtq7m9yLn0wm+13hdaugeULaamBkU/a0D9oh8xa5B81HrciYLYX53RNO+R2K/IAHwAsrj9oKKytyOZ95XYBfyBv16EW+OGfg6ooamV5qamME8a3YXGgajp8PiAF9xsFsCcKPAPAhr3LudMEZGsgjW5+6o6j1Y/K56bbTZZHEoSJFRVAUBQB06D1t59bnC1Vw6F/ZJB8CbEdxGhHootmdukrjFxFRzyEsXvZXUWszEBSVPurba+/pY4xljc3O98MXGueTS1M0TzM8ccjIo91SEZgCVBsW6m58z8MLuGeHwSwxnpiCSb2GgFhYC6rlcHHqoxYZFkUtXLyoBqk0O4X72lbkD1IG1++IdPTPIwWNGdj0VVLMfgACTh4hir8gnEpNo3BsusBZiYjYtHfV9WzC9xsRa+4w+SqlDzfjOvipzl9Q19JPMEnLmbSypoja4bQUsW2OoFh004ZvZZkr09DWZkFvJypVgFr7IpLNbvdwB/kbzwm5ZQzZxmAFkV5TqldE0qAPfkI6Bj6WBYjuScfovJOSIhHT25cJMIA6ApYMPUg7E+YOE6mTC3CPVXRtubpUHFOU0UCzo8UrsNQK6JKmVm6lz74Ykm5YgC9tumPWX8aV90lqaAQ0sjogbmXlj1sFRpEO5UsVB2BF7/G9ouCKGGbnx0sSyXvqC9D5qD4UPqoGOU+W1Us6/SHhNKh5mmNXR2dWDR83UWBRSNVlIuyrfbbCWJn/fsrbOUvPZ/dT5n9B/PFpkNNphB7t4v6fl+uKBVM81vvH8AP7Yb1WwsOgxicJb+JqpKo6Dqjny+VdOcLQxfcGDBj06TRio4iotSax1Xr8P7f1xb4+EXwtV07amF0Tt+QVNjix1wlzJau40HtuPh3GOFSZaZ5nipmqOcyv9W8SsGEapZ+Yy+GyAggm1yLdz4zCkMEvh6dVP8AL5dMXNLUh1DD5jyOPP8ADJ3NvTS9puXmOfaybkaD1hoVU8P0dQXkqKrSskgRVhQ6lhRSxALfbcliWI22AHTETj/g1MxpuXcLMl2hc9jtcHvobYHy8J7YZ8UeZcIQyyc9S8dSN0nDuzIfLSzFTH2MdrEE9OuNpr+ti0VJGVlgGQ8SVWU1DhEVJQyrKHQFrK1zHc+6rdyu58JB2GLTLOCKrNY6mtEqyHxEBpbya9a+CQvYIojJIN7bLb0b88yeDPI5GhaJMwpiUcK145QpIBB+1G32X+zex88Zkmd1lGHpSzxKOaskBFlOtNL8xftkraxN7WBFsazH4/A7pQi3kqeWPSSDY2JGxDDbyIJBHqDbHnGh5TwhQPlL1DzSCY3lCWj5pWEMsgiGrxRlmuWPTQNtjhBNK3L5mk6NejV21adQX423xcDdRsuQxIzGvaaRpGtdrdOmwA2/DEfBgsL3XFo3sg43FLP9HlNo5iBzHeyQhVkc6QdgWYrc7fPbG708iSxo8ZDI66kI6MGF9XzF/wDRx+QsNOS+0qsp2prSao6YFFiOysp6q9uptYAnpYW73rfHfMKYK/SxAC79Atj8Oqn5C/4HGPe2H2gRyp9DhIkBEMonSS43DXXYb+Eje/Q2OEjOvaNWT1Ms4laLmoYtCHwiPeyb9epOrrcki2FfHGR2zKC5W3DvE01DI0kBALLpIYEqdwbkXFyLbHtc40il9tsNl100gPfSysBv1F7E9tsZFgxYWA6rgNl6llLMWPViSfiTc/njyBjslE5jeUKdCMis3YFw2kH1OlvwxoFLwvl5yUzl5effnaAYudpUmJgovvBrJYva4t02sek2XFWZn7O5aaghrjPEmrVe0mre/wBVyGjDBmYAnqLW6je0DiLi6pzSREkVXbUFhVU8YuANAb3nDGxOq++4t0xBjzurljWkV5HjIWNYFF1Nn1LZbe/qJOoeL1ttjXOAuDYMraF6tk+m1BKxrdbRjSSwW5sWtsW9QovfxUySCMXOZ2U2txK04B4Uiy+MU7OPptRG0khUjUqrYWU9lUsAD3Yk9tuVbwFNRuZ8pk5ZO8lLIxaGX4FjdW9Sf8y4s+Kpkimjlii11MRMsmhRq5GkrLzD1sVHgXqXRbCwYhnEupNSFWut1N/Cbi6m47HbfGYZHXxd6YDRokeL2jRTwywzLLS1qrbkbiRn+xyD0cl9Nget9wVucX8tRKtPHHMytOUXmlBZb28WkeV/06C9sRIqSSWp+lVcCRfRgyQKHWQszDxSatIIW3hVSBa7ki9rSKSnaeXf4sfIen6DGNxWosBTQjrv9uf37ldC38ztArXhyispkPVth8P7n9MXWPiIAABsBsMfcbVHTNpYWxN2+d0s9+N10YMGDDagjBgwYEKLmFCJUKnr1B8jhZpp2gkIYejD+Yw4Yrc3yrmi42cdPX0OMLilA6S1RB/kb7jn66JmGUN6rtF4krEVQzOqqbWYkAb9NzhBzfO5s2majoXKUqnTU1Y+15xw+dx37/w+8wxSgBopVDRsCrowuLHYgg9R5jFjw/k8VLAsMP7NSxX4Fidz9oi9rnc23wUFdHOy/wCcbd3ipSRkG2yX+Jo4spypzSqIzCF5RsCxdnUXYkeIt9rzG3lbznvAi5pTI1UiQ1YUWkiu1tr6WBALLcnwkm29m8+XtJjFRLQURvpnqOZJY2PLiUs246bHr6Yl0VfUzB4YGSoitpFZIDpsbhlKgBapx95CqHuQQb6YuGhwOet1SbXssK4o4PqaCTTOh0m4SRbmN/4W7Hc+E2O/TDJlftMSHLDSCICV1lvPGkaFDbTGbBfrHtcM+zAEWJIxqc0csMaUnImzJAv1zymFbLbwqNYVZn2va9wLXa9sI+beymlqmb6BKYJhu1LOGBX4A+NV9fGp7HDbKgOHX+vOiqLLaKi4Y9miVWXyVJqFBRixWINK4VY2Zoyh0/WnwkWJFr+eynlHDs9UsjU8bS8sx6lQam8ZYKQB1F13Pa47XtYZ3wxmFEuiaOVI1cyBl8UeqwGsMuwawA3II9LnEzhH2lVGXwSxRaWD6SmpVKqdV3LWAZ7rtYnb5YaBuLg3VfmlWSnYFgRulw1twtm07kbWvYX6bjzxzK4c/Z5xVS0lVK89OpSRJR7xKIukuIwjA6wzKqjUTa49TjxQcUUzZsa2aOXlO7M0d45N3BV1YkANEFLbab2sPXHbnuXEoBb9MfTGbBrHSb2bsbWvY9Da4v8AHDjxjndI2ZLLTrIsUDKmmMxqtom8BpyPdDEX3B633vbEj2l8ZUtd9H5EATRGGJDadBdiZIygUKdxfULE3vgucsl2yWs04VqaaISzxGNWkMa6urELquvZksRZgbHtexw1VHs4iXKBW/SAjSGJkEwZLLpfUg06tbM1irWAKqDtc4r8+9pk9TRR0pCRIhZSI1ARo9KiNbNqYFLNuDuCMVuRcO19WrJTxyvG5TUTtEdPulmay+G5tvcAkY4SQLk2R5JgpPaYFyo0RQtKEGmaRY5BcSXCaGU+FY9lY3IIGwFrLPDfCtTXyaKeMtb3nOyJf77dvgLk9gcP2WeyinpShzGbmSP7lLAGLSEdhbxuPMgKB3a2Gx89lo6qip2p46OjmZkUIVZ9dvAkthoj1ErfSWJv72xwu6cDKPn91YGfqVXHk8GQQrKInnnYoslSYyY4VZrEjyHXwg6mNgSARhyzfhGhr1EksSS61UrKCQ2m110MDfTve3Te9t8XNXSJKjRyKGRwVZT0IIsQcIPD1W2U1Yy+diaWYk0czH3STvC5+J29SPveFHEX5g9bn4V1g3LZdoeBayhLNl1WGViC0FUusNYWA5ijULAWHT44uOBnqEp2iqoeQYXYINQZOWd0CMCbhN08wFW+JeR5000lQbXp0ZeTPsFkGkcwL95VcEBxsb2BOm58ZhmBkOlb6fzY/wCu2M+vrxTM6+bjoN1ZHHiOS81tUZnCqDa9lHn64Y8sy8RJb7R3Y+v9BiPk2U8sam98/wDD6fHFpiHC6B7Camo7bvYfv8DLvXJpAeq3RGDBgxvJZGDBgwIRgwYMCEYMGDAhVua5QJRcbOO/Y+h/rihp6p4WKkH1U/qMOGItflySizDfsR1H9R6Ywq/hZkf09OcMnseffdMxTWGF2iWKvhemrKlKmW8nLj5axE2QXYli6/bvcCx8Nh0OGDZR2AA+AAA/IAYoqqhkga/bsw6fPy+BwVk6VMEkExZBKpRmQ2NiLGxsbbehwpBxPrCGqGBw79OfbxVpjyxMzXyozSpSqdjTu9IEVQYyrSarks4jvqdLEL4bt4CQpBwsZTGmb5pJVMC1LRryYPeXVId3fsRb5fYxbcQ1OYw0cqwotWxQrHNGdEouLanj3DsBcgxnc28AxYcJZZHQ5dGqm6pGZHYfaa2pzvv1uN+gAHbG4CA3ENTkLfKX1NioNDxDUVdZVQ07RRRUjLGzSI0ryOb32EiaUGki9yT+ken4dpK6WeOqoIklgKK8ieESF1LBkKaWtp0nxbgsR2uaziaJ6CYZxSeKGZYzVw/eVraZF7Btx8Cb7hmxodIUYcxAPrArarWLDT4b/LHXHCLt5O6BnqkGs9hlC3uPPH6B1Yf8Sk/nisk9gEX2ayQfGJT+jDD9xNxTHQoskySGIsFaRArCMnprGoNY+YB/MYscur1mjWRAwVtxrRkYjz0sAwB7XAwdNKBe+SMDCbLMI/8A/P8AF9qskPwiUfqxxZUnsKoV9+Sok9C6qP8AhS/540bC5TccRS1f0SOKdpQC0mqPliIAgXYuQWFyLaQ17i18HTSu0KMDAvNDwHl9IpdKWO6AtqYGVthc2Lk7/DELJnnzOhE61b0/ODhEhSIiIXKgMWUuzgDchksTtbrhxwgSezYRyyHLq6Wka4ZoQdcQLe74biwNja+roQOlsRa7FfEc+85rpFtE00uVuWinlC/SY4ZIjb3GLMhLA2uqkx3t1AcjqMLWeU8+cUbxrB9HCs1mma8nNjJFo1Q2Uagycxj0Jsp64tOCc3qXNRT1mhp6V0UyILLIrprQ2sLG3XYdRtiXNHW82RENPFATqWaxaSxHiHL2QsDfxsbWt4W3wXLDtkuahR+A+JDW0Ss50zpeKYbBlkUWJsehI8XTzHbHCryKSosMyaGSGJ9UccaEc4j3Xm1E2Nifq08PW5I2x6oMtpqRneFNc8hLSTvZnYkkkk2FrknZQq+mJVPSSVDX6+bHoPh/QYx6nijQ8x0gxOPdsr2xZXfkvlRVNKQiCy7BVH5f66DF5lOTCPxNu/5L8PX1xIy/LEiG27d2PX+wxMxfQcLLX/iKk4n+w/n2G3eq5JrjCzRGDBgxvJZGDBgwIRgwYMCEYMGDAhGDBgwIRgwYMCF8ZQRY7jFPXcOq28Z0ny+z/bFzgwrU0kNS3DK2/wA+hU2Pcw3CT3ilgO91/NT/ACx1kzNZY2jmS6urK1iRcEWI63Fwexw1EX64r6nIon7aT+7t+XTGE7hNTTG9JJl+l3NvhMidru2EpTcLQzRfRhVSrSbXpvBbSDcRh2XmCO4Hh1HbYEDbDaigAACwAAAHQDtbFbPwyw91gfjsf54iHLJ06K3+U3/Q4g6urYsp4SfFvJ+VIMjPZcrevoI5ozHKodGtdT02II+YIB+WJGF41cy9Sw+I/qMH+LyeY/AYr/rUIyc1w9B+6l0J2TDjgtEgkaUKOYyqhfuVUkqPgCzH54pf8Yk8x+AwCsmboWPwH9Bg/rUJya1x9B+6OhO6YcUGcZRBJOk7SyRyIjR/UyMhYEggOU3IUhrA7eI4Bl079VY/xG36nEqDhlz7zBfhuf5Ym2trJf8ABCfM6fb5US2Mdpyh0lRFTqVgQjUxZmdmZnY9WcklnbYbk9gO2BVlnO12/JR/LF9TZDEvUaj+90/DpixVQBYbDFg4VVVJvVyWHc3m3yomdjewFTUXDgG8h1HyHT59zi5RABYCwHYY+4MblNRw0rcMTbfP1Sz3ufqjBgwYbUEYMGDAhGDBgwIRgwYMCEYMGDAhGDBgwIRgwYMCEYMGDAhGDBgwIRgwYMCEY4S4+4MVS9ldC+RY74MGCLsrrkYMGDFqijBgwYEIwYMGBCMGDBgQjBgwYEIwYMGBCMGDBgQv/9k=">
            <a:extLst>
              <a:ext uri="{FF2B5EF4-FFF2-40B4-BE49-F238E27FC236}">
                <a16:creationId xmlns:a16="http://schemas.microsoft.com/office/drawing/2014/main" id="{78CB59B5-B8F0-4A80-B53B-FDD3FF0CCEBC}"/>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latin typeface="Arial" panose="020B0604020202020204" pitchFamily="34" charset="0"/>
              <a:cs typeface="Arial" panose="020B0604020202020204" pitchFamily="34" charset="0"/>
            </a:endParaRPr>
          </a:p>
        </p:txBody>
      </p:sp>
      <p:sp>
        <p:nvSpPr>
          <p:cNvPr id="58374" name="AutoShape 11" descr="data:image/jpeg;base64,/9j/4AAQSkZJRgABAQAAAQABAAD/2wCEAAkGBhQSERUUExQWFRUWGBYYGBcYGBgYGBgfHxccHRocFx8dHCYeFxojHRwYIi8iJCcqLSwtGh4zODAqNSYrLCkBCQoKDgwOGg8PGiwkHyQsLCwyLCwsLDQsNC8sLCkuLCwsKSwtLC0sLSwsLCwsLCwsLCwsLCosLCwsLCwsLCwsLP/AABEIAOEA4QMBIgACEQEDEQH/xAAcAAACAwEBAQEAAAAAAAAAAAAABgQFBwMCAQj/xABHEAACAQIEBAMEBwYDBgYDAQABAgMEEQAFEiEGEzFBIlFhBzJxgRQjQlKRobEzYnLB0eEVgvBDU6KywvEkNHN0ksMWFyUI/8QAGgEAAgMBAQAAAAAAAAAAAAAAAAQCAwUBBv/EADURAAEDAgQCCQIFBQEAAAAAAAEAAgMEERIhMUEF8BMiMlFhcYGhsZHBFEJS0eEVIzNy8aL/2gAMAwEAAhEDEQA/ANxwYMGBCMGDBgQjBgwYEIwYCcVVdxAibJ4z/wAP49/lheoqoqduKV1hzoFJrC42CtcQqnOIk6tc+S7/ANhhdmrZZja5I+6uw+f98Rqt4ICoqaiKEtbSrOoY3Nu56evTGE7i89QcNHFfxPP39EyIGtzeVcz8T/cT5sf5D+uIT55M3Rreigf98Sqig0RkwxLK9tg7lQdvMKw8u3fEFKuony9JICkc0qwspVLrGGdNYsx8RRS972uR0GKvwtfPnLPh/wBf4spYo26NX0mdu8n4sMfPoMx7N+P98L+frPDmFBA1ZUvDUmZX8SRHUqArYxIhUXIw2ZNkxp3ltLJJG5RlEsjysh0kOAzknSbKQL9S3pgdwRlrvkcefFdExvkFD+gTDs34j+uPv16/7wfNjizzfNkpomlkvYaQAouzMxCqqDuzMQAPXtjgudFZIkmjMRmJEZ1K6lgpbQxFtL6QxHUHSd72vEcFaBdj3D1/4umbvCjJnUy9Wv6MB/3xMh4nP20HxU2/I/1x4l4ipxLJC7WaMKX1I+lQwJUltOgAgHqexx3+gxSKGUAhgCGQ7EHcEW2IPnjv4WvgzimJ/wBv5uuXjdqFOps6if7Vj5Nt/bE7CvPkR+w1/Q7fnjhFVSwG249Dup/16Ytbxiop8quPL9Tebe48lE07XdgpvwYqKLiFW2fwHz+z/bFsDjdp6qGpbiidfncJZzHMNivuDBgwyoIwYMGBCMGDBgQjBgwYEIwYMGBCMGDBgQjEesrliW7H4DufhjhmmbLELdXPQfzPphdWN52LMfix6AYxK/inQu6CAYpD9B58+aYihxdZ2QXWtzSSY6RcA9FHf4+eK3OMypqFA9XJYn3Y0Gpm8h6d9yQNjvj7LxlBApMNPV1KD3poYC8fqQ5IDj1W49cdzVUudUEqRvqRxpNxZo36qWU9CCAfI22JwnBwsuf01aS4+w5+itdKAMMeS6Otb4ZNUFNEjAtCRrLrezCSW4WNrG40K1iB4iMfePspSehlDpr5dpdO9zy2DsARuCyBl2+9hZ4RM+YUslHVTGL6N/4edIxaaQAWBaRrhUIBXwrdtJOqxthxTMlikipJH5jtBI5Y+8yxlFOpQNywYnbqVaw7DaLejIA27u5UA3CTYzV5MAyF63LNiO81Op3BHZkt8v4OpYuA84hnjmWBw8aTOyEdkl+tAIO6lWeRLHpoxK4PaQUyRSRSJygY1Zwo1orFYzbUXBMYW4ZRvfFeqZdllRNNz4qfnBeZDrUAsCSHVB4lO7AgCxv0HeTjiuLZ+G6ALWKhe0/wPls/+6rYgT6P1/5cPVsZpxJ7Rsmnss3MqQpuFCS6L772ZkUnc7kHrjkntzoo1Cx09RpGw/Zj9ZCcdMT3NAwnJGJoJzTpxblbzRRGMamgqIJ9Gw1iN7sovtq0kkX2uB0xFzeNqqelCI6xQSiokkdGjHgRgiKHALElrkgWAU73IGFiP29Uh6wVA+UR/wCsYsqP205c/vPLH/HE1v8Ag1Y50cjR2UYmndd+HBLNJW1MEqASVejddV44Qkd1IYaSQJCLgjcG2+GyejBiMaExjTpBTYqOng+6bbA9vliBlXFdHUn6iohdj2DgOf8AKbN+WLGtido2VH5bkEByurSfO1xe3xxW8m+eSkALJb4fzCplMro4kp1qTDGJB4zGhCSSCQEarPzLAqbheu98XVNm0U0k0IuWhYLICp0glQws3uk2I2vcdwMV2g5dloWONpmgi0qqKTrYD3iOoDN4mO9rnrigqqCelpY6JJEkmrmcNJazqzjVUzdxIiqTa9iPqx4sSLWvuuXLU11eSg7pt6Hp8j2xFpMxkgNj07qf5eWOX+KNFUR0lMhmEUWqcvIdSA2EQ1tfVK1mOliBYXuoxbRSR1MeoA2uy7gqysrFWBv0IYEHtt3xh1HCyx3TUxwO9vpt8eCvbKD1XZq0ocwSUXU79weoxJwnz07wMGBPow/Q/wBMX+VZuJRY7OO3n6j+mHKDinSO6CoGGT2PlznsqZYcIxN0VjgwYMbqXRgwYMCEYMGDAhGDBgwIRiBm2aCJdt3PQfzPpjvXVgiQsfkPM+WFVbzOzObAXZmPRQP02xicUr3Q2ggzkd7ePPmmIYsXWdoF5RNWqSVtKLdnc448ccOT1FKVpZShTS6w6V0TEG+iXVuQfumwJ9699pXEfC0dfTCITOkdgyGJhpLdUdrftAOoF7d+tiKjhni6WGcUGZWWo/2M/wDs6kdBY/f/AFO2zbGPD6EUzcYzfuedv+qUkmI2OiuuDeKkr6cSAaJEOiWLoY3HUWO9vL8OoNqCTLPoufQtANKVkM/PQe7eMag9uxJK/Mt944+cUZPNSV0VdQprknYRT04OkTCxOu/RStrljsNj3a/fOc/iy0tV1rK9XKmiOGPfQgN9Ed99OrdpGA1ECw2C40wM7s3GnPcqie/Zda/haUZjJWQzrSxtCEnYhWMhH2gG8CaVCjU19wfCR1WM19p9DRM/0NDV1DbPUSMTq+Mh8TgfdQBPK2M84u49qcwb61tMQN1hS4QeRb77ep+QGJY9m83+HfT2blxhHZldHD3D6Y9At4le6nUSAN+ow2ynyHSH0VRf+lcM+9o1fV35k7JGb+CK8aeo23bqPeJ64iZDwZU1kc0lPGz8rl3UDd9ZI8JOxItc79DfDZkPEOWx5Q0ToRUGWTQZFSoMbtCo5yjSumPYC1iQQPetig4d9otTRU0kEZDq7IbSXdFUBtaKp2Ae4va3Q9zcMgWFmiyrOeq7cCez58wmkTmRqI1kDDWC4bSRGQBfVHr03YXFgd9xjhkHB6TZkKJ6hLh9OpFkZHKm8iKSAQQA3iItsfS9HQ5vLBzOS7RcxdDaCQdOoNpDe8BdR3ubepxzkzGRpGkLtzH1anvZm1Ah7kddQJv53N+uJWK4mLifhGKnzI0i1C2L21MjhYte8Ssdy/hZbsoIF++9uvHvAJy54lM0TF447rr8ero7WIGmLUDZiR+RwrpXSB0cO2tNOhrm66fc0ntpsLeVhj1V5lJLo5rtJoBC6iSQCxYi/UjUWPXucFihWudcEVVJDHLPEyh2kFratIXTZmZbqAxY2330k47ZD7QK+k/ZTuyLbwSfWR+g8Xu/5SMec/48qauCOCVgEjLaVj+rTSVQKhUbME0nSTc+I4YM04poHyhYFhL1AeISOAsDOyxOFlOkNzVW7JZrE3BNicRIuLOF10eCcOGPbhBLZKtPo7/7xbtEfj9pPzHrh7XL4ZHFVFoMhjKJMPGpU2PY2cXA6EHbrjAqb2azvlxr0JdCgKxojGQnmaXuLe4qhm1C99thvau4U43qcve8L3Qm7RNcxt8vst+8LH49MKPpQc4yrRIfzLbsuyERWjlExqZJTI9VEGAluwLAutuVHoATlvawA06iAcOIFumFvgzj2nzFPqzolUXeFiNS+q/fT94fMDE3iziRKGmadlLm4VEHV3b3VH+ugPXphFwcXYSM1eLAXXHi7imGijQzWIkkVNAuXYHZiijdtNwT+HUjHGWIALLE2qNrFXB/DFdwnwhKZvp+YEPVt7ifYpl7Kg6ahfr233JJY3md50IniiEZmMhJeNFLOsdjeWw+yGsN92v4bkWKNdQR1LcLe0NHc7KcchbmdFb5RmolFjs46+vqMWOE6ohaFwynbqp/rhny6uEqBh16EeR/pg4XXukJp58pG+45+uqhNEB1m6KVgwYMbqXRgwYMCEYCcGKriCu0JpHV/wBO/wCPT8cL1VQ2nidK7Qc2UmNLjYKozStM0ll3A2Uefr88VfFNXFTmmhqHMdLMZRNICyhmCjRG7LuiNdydxfQB0LYlPUGCEyqoeVyI4EOweRthfyUbknsque2LNCsyCCrSAyOt2hvzEYA7lQ6qWAPp4dt9wcef4XC5xNZNm53sPD7eFk3KRbA3ZJsPH+X0pMOXQS1JO5jplcxj1F9h6lV37nFg89NnlFKrRSLJESDG4CTQyabrYnYX9djuCNsXNfWRZdETFSOYhcsKaOM6f4lDK3TvY+tsUec58MuiqK6ZFWeqMaxwBgT4EIQORsSLszkbAEKCbAneFjm0G+xul9NVDzziv/BqNI5Jmq650HvsSBYW1EdRGDe32nI3PUjFK+pnqpTLLrlkkDMWIJuFB1EbWCqAemygdsS46CszKd5VSSeR3UOwFwpbZdXaNLAgE2UBfTDRwvx7T0uWVNI8LO7BrapDokLsqSKpRQ0Q0DV1OrSdxsMaEcfRi+p3VDnYl2pcsyz/AAUytLF9LF4RJy5rKzkyKGS12YIHUS6dvXSMKMXGdWtMKZZ5FjDs+zsCdSBShN947XOnpdjindgSbCwJuBe9vLfvbzx5xcAoXRgx6WMkEjsLn8QP1Ix1NPvYb+EMPhYHp6bj5Y7iCFwx9KHy7Xw75V7K66SNZNCokigeJgGUGxDMvUC4Bt136Ya4fYYNcfMqSV0WYKgVjbYWJZgB8r7fhWZBddssdCHy/wBb3/Q/hj5bG1VfsFUS/VVLKrIwAdA7AkEdQVBHi8r4U8z9kNfGGKxpIsII8DDU9izXVTv3G3Xbvg6UXRhSDgx3Wm3sbjYsduwB7fL8SMcTGbA9je3y64sDhouKxl4jqGpzTtK7Ra0fSzMbFUZVC3Oy2b3emy+WHExZWMnDax9MN4eYIXve4lI0lh9kiPnWvbt2xnmPqnfz9MBCLqZSGeB1ljEkboFlDgEFVa2lr9NLXA32N7b9MbJkHFi5zTrExSOup3jnQN+zkaM3DAddJFwwG66ri9sJGfe0OKfK4aIU6ppF2KO6rGUduUBq1GQaSSQx6ttYjagrclrMulWR0eF45LJJ0DMBe8Z+2tiNxcWYA9bYpkjEgzyOym12Ffoh88nZdEdJKsx2PN0iGP8AeaRWPMUdglyf3eomZRk4gDEsZJZCDLK1tUjdumyqOioNlHTuTQcIcdfTqJpY0DVEQHNhBtc9fB5BwDpv32PS+JkFLLWRrJUPyoHUMII2IupFx9IkFi23VEsvYl8ZTmkXByTIO68vxTTz1poVYO3KZ9SeIIytYqxG17G/pYg7kDHagqjBLv06MPTz/nhd9mVKs81XmAQKkj8imUAKFhjsPCBsASF2HdTi/eviqkaWFg3LkeJ9JBsVa3UddrEejDGPxamLCKiHtMtfnw+Lq2F1xhdoU4K1xcY+4p+Ha7UpQ9V6fD+38xi4xuUlS2phbK3f53CWe0sdYowYMGGlBGFCtmM023QnSvw/1c4Ys4qdELHufCPn/a+F2gmSJZJ5WCRxqSWPQDufw/XHmeMONRPHSN3zPP19k3AMLS9VPE6V8VTFUU1PHPBTqyiEvaViwGuRNrAgeAdTu/h8WImU5/SZrWLzl0NTraKmm8MvMaxke19yoVFW248ZsNsXXDvtEpK2YwxmRJACwWVChcDqU3N9t7Gxt22OPfGPCtHVR6qlFD7KkoOiQMTZArfaJYgBTf4Y2m2ZZjhbKwsqjnmChh//AEmlV9EUFPpqDfwux8cYa/eNNTk9QJFHQkYw7i/P5s2riYlZ13SCMddIubgd3axYgb9BvYYd/aNW/wCHZZDQK5eacap5CSWYbGRiTudb2UX+ypHbGeZRlVTABXfRyY4GikBkV1RizfVkWsXGoA7G2w33w7TMA6/oFTIdle8MZ7LkNVaenBaWONpASwkWNtwqi4UODYkEHppuN8JuY5g88jSSadbbnSiRi/wRQPnbF5xpx3NmTRmQlQqKDGGPL1gtd1X7NwR1va3XC1hsDcqoox0WLYN2uR8D6/r+PlghNjfa43sdx8x39R5HFnk9RHDURPIuuAurMp32VgSD2JX8wf3sRc62i6Ez8B+zeSsCzynRTXZTY+N9ivhG4UX21H7uw741LLMvoMoawdYxILgyuNVgLlQxsSoJJt+8cJfFvtg/2dEukFdLu6WKnoNAvbax3Nx5eqRTxVWYzBbvPK0bDxN0MfjHXZbiw7C7Nig3OZUtFqNX7YaRQ0cYkkbWFWwCq3isDqJ935X26Yhf/u+G8bciWxDajdLrbyF/F+I64y1aSIUxl5314kAEOk7qB7+rp1vt3v6HE7MZaRXgMccjIjNz1dh428JYRlQLKQbC9t+1sdLQDZF1pB9ukOpm5EpVFBBulzcgWtfbqN7nviZQ+2umsVlWSNy2ltgyrc2vqBvYW8r7dMZXRS0jzTmSKRYZLiKONt0Zr6NRYG6i1ybdhtbbEJ4IWp2m531xm2h0ndCC2vV067W/qLAAvbnZF1vea02X5sqQ60k0WYtG66gNvDqFyFJ03HoMZp7QfZa9GHnpzzKWMKDc/WR3O99rMLnr18W42vhalgqcvmXd4ZEiDAqevM6bjZhaxI3H1eHjg/2xsLRVw1oAAHRSzO17fWC9jfzAG9r9duC4055CNVlJh2Ldhb5k9h+fyX1xyxe8R1kVRVzPCnLp9bMFFh1Pa2wLEWFtgB6HFPO1zc9+w6AdgPIWsB6D1xex11Er1Q1zwyLJE2l13U2VrHzswI/LDlnWe1WfVCxrCl41kaKynXpWMsVZgdJLlRbYWYgAgYRsXnCnGE+Xuzws3iVhoLHl6iLB2To5Xci/e3wMyNwuKTw7m0+UVytIjKQAJoiRqKNYlWAPha1mAO4Nr9cbfxvmMkmXEUSmWSrCxxaB9lxdnJ6KoS+5IsSMYfm2SVlSpr2p2tM0hcxxsACgUvI46IGuTfYEh+mNE9ivFDyU0tHcGWIF4NV7FSd1PorkfJ/TCdQzSQahWxn8qasg4PdaaKCpYCKNFUU0ROhu7Gd9mmJa5KjSm+4bri8qpoKcxqQic5lhUAKt9m0KBtcDcC3TVhPiz7NcwH/hYEoYbkGaYiSS4Nm0La2xBG6226jEml9mFMl5queWonG/PlkK8sg3DIL2SxsRcm2EnNB/yH0CuB/SFbwuYJv4Tv6g/wBsN4OFTMpEkVJY3WRTddaEMpIJ6EbdQw+WLzIqnXCPNfCfl0/K2MThLjTVMlIdO0OfL4V04xND1YYMGDHp0mqDiefdE+LH9B/PCxxTWvDFSqlNJVAy86WOMXOhBdSdj/tDEQO+g+uLrPH1TsPKyj8P6nETiPjFqaQQU9JNVyhA7rFsI1Nwuo6T4msbC3bHl6O83EJpbXt1ft9k6/qxAJQz/jmCtmpeRMKKqieQl6qPSYlaIow3urElhYE2utzbDFkfA8HPjqJ6uWuqB9ZGzyDQLEDVGikgAFh3I3xZ5dNS5rTiSSAMLsjxzINcbrsym+6kbdPMYrJOHqfJ6evqaddAaIFVuTpKqwUAm5sXYbXxvl2WAXB05KXtuVjXtHz76XmM8l7ojcqPy0ptcfFtTf5sWtHx5U5fSSZcY2jJRm1iRhKjSAOjL2VNJW6jfdje5thY4azF6eqilQyXjbU3LsWKLvILHYgoGvfbuemL32h8fnM2iYI0QQENFqDLqvs4YAFjpNtxtbbqcaYbYBtsktfdJ7G5ucGDBixcTDwtTwTBoZBaQnVG4Nj03XyJ7gH1x7zXhd4dX24jvqA3QjoWHUAdDa+xPcDC4rEG4NiNwfLGpZRXiaFG16jYAsbA6gNw1uh9e48xjNqnPhdjabg7JmINkGE6rOGW4Or3k8LfDop9bbD/AOHni6E0tbMiU1OElEahVgDeJkvd2uTuwZwzE23Fz3NznXDOo82MBXAsV6K46aT9xrbX6dOm2G/2aVkFPDpjZFZVLVnOAjax91iTe8aC62HQ3uLsSJRzNkblzz/Cg6MsOaWqL2NVEm7zU8QLWC6jKw1MVUHQCvvAj3uoOOr+y6NlJ+nx7EXPIl8gnZr7lf8AWxxdZt7VqSEaKamedVAXmPK0at9tGsLs/exYBgQemPOW8d1NWmqHKkmRPCeUZF0+IkqGA2Njew+8dsTucio5L3wl7OJqOfWKiCRXGn6tysu17aA4AN2Ug+IbBtz3mTeymiVmaRKkkkk31BRdidjGtgP8x645U/tIgilX6VSVVK6b6bh7DUthZ1Vgmp7gL1PnYWnUnFtF4WTMGQ6UXS8c0YKrG2n0B91iw6jV5ixc6oSrxVkSURFVHT86M6lcSl2XUV0xMpO/hIPQ2F1G1xjN0Ww2HibwoPyJH/KPj5rjZM94moJBIBO1XNKJVEKq5jBdV1eJwLIuhGsDe6CwvfCfk3C6oeZJZntZV6ogtax++2+9trk+eK3zNjGak2MvOSX8s4bkmsBZYhuXINnPQlR1Ydh6eRY46cT0UFOiwoNUxOp3JuwHYeSk9bDyw6V1asUbOzabD3tjY22C9i3l2HYWucZTLKWYsxJJNyTuSfXEaZz53YibAbd5U5WtjFhqV5wYMGNNLJ1i42rK2mjywKJQ6hAXZ2lZg/MDaifdAGnSQRpH4U3BOeGjroJ9woYB/VG8L/gDf4gYk8D8cSZbJJIgL600iMsRGWuPE4G5IGoC1j4uttjC4tzWSqqnnkDjm2dFc6iqNuqqbDwAdNhtv3xAtvdtsl2+6/TrVUUV1LIlgXNyFFmY3bfaxbVv5/HC1nHtOy2O6NMs5P8As4l51/w8H54gZTw/Bm9Fl89SvM5UTKy3I1N4UNyCD70d7X74b8ryCnphaCCOL+BAD8za5+ZxjWY3W903mdEq8HZgs0dYi08lOgkE8UciaDpddyq9ApkjlO33sM3DM9nZfMX/AA/7/ljnHlUprTUO6CMRGFY1BLMC4bW7G1iLEBQDbUdziPlbaKhR+8V/UYxK9wiroJxubH4+5VzBeNzSm7Bgvgx6lJJQPiqT/wCof+bFDJn1dBU1bRZa9RE820iyKrHRGkVtJBJAKNY+pxe0G84/ib9Dhhx5TgrhgkeRe7j9inphoFm2Xe0A071D1GXV0XOlEm0OpRaGOPc+G5JQn548e0fiUT5FzlBVamRFUHrpErML77ErGCfjjTAcZd7c0EdBTxqLLz72H/pyH9WOPRRFrpG5bpZwIac0hezXiimoppHqoUdeW2khNUt2shRLsF0lWe+rsOu9jQcSVkctVK8IVYix5YSMRBU+yNIGxA2J3uQTc3w3+zuLK2pqkV2pSeUCztZCdTFOVoXmK3hOo7+G/QYQ6v8AaPYKBqbZCSg3+wSSSvkSSSMao1KW2XLBgwYkuIw9cFVoeExlwWQmyWs2nrsftC9+22EXDRwLMOYykx7i9mUlz/AwHh9b4UrG4oj4Zq6A2enK3YG4uLb/AM+3l+HocQM3ppFUTU5Ik1aLaVPMBYWXSRYnUFsPP44n779dje5se3la5xTcT500RgRfD7suoe8CrXUgWt4SA1j1tbGNDi6QYU7JbCbqRnVeJGSOaCEGjK/SniRQZZNX7MWCg+666f42Fwu7vkuaJNMlMp5BlhjdkUtEwDAnQCh8MyDS42BsfIEFBruNpaiRJJFVZFZWjSGMLGZtjzpb6jKwsjKO4I6eIM1+z/LaekZqqomEk7hnCgAlPGQwa4uZWvfbqC9rjxFx8MT5BI7UaZn1SbS61gm7jvhuJsskhszFEZ42Zy7h1UspuxLG5ABHSxOMPrc1qJRFPKDKsKxxKWS6WPiCtcWN0VFN9zrNyTjaM14vppCbl9JBDDzuWXYXsRpUt6gqeqsMZBQU7ySNRNOsMGtnbmXSMuoOm/Ui9go/dF/jfjaTkVEtIVxk9PzA9Y6qskzFrIoVEBPVV3sDu3nv1PXE497mwv5729T+Vh6+uKfg3MNSzQ31aRqB7m5Oo2PQE727XAxb+XXcjpYdu21/yxlzYukdiT0dsAsqXi+tEdOUDgNJsFtdivf+Eeu9+g88IGG7jyYXRAU8yAp5nxZiLEegwo42KFtoge9Jzm70YMGDDqoUzJqsRTxu3uqwLeBZLrfxDQ/ha4uLHz7dcM/tC4xp67kmnp0h0ppf6teYNJsihxty9FrAAWsR0thNjO46dR16fP0w/wDGtZlbUMC0aHmK8oblsyKrssZZmWVWkdDpATcWCkXFrYidQupj9nWeSx5FO0Nmkp5rqp6EFomKnyDanHzxc5jn2eRxtI1NRxKtr3kZyLsF+y/mf1wr+yenebLczhjF3YDQPNjE+nrt1VcaTmEUuYUbRgPSPINMgliLMnQnR4grejAkfPbGbLZrzcDX9le25CoymbJPTPVy0ph+kRqyQqwbx6kW5ZdxqYbXxe1J0zk+TA/ocdc2y2plSBA8JKzQySyFXQkRyq9kQagC2nqWsPLfblm4+tPy/QY83x139ljxa4dt6puAZkJwwY5c3Bj03SNSVkqUG04+LfocTsyrjHNCDIkaMspYtbcro0i5It7zE9zbtiEPDU/CQ/8ANjpxUaYJG1VAZ1D6UURGchiptZACSbKRe218eX4KLNezucfhPTbFV1NxIsn0e9XDzjOUaKJ1s6l2S2guzG1g+ob7eWF729x3oqc+U9vxif8Api4pK5WYfRspZAkkYaR44IClijEhQ3MLBSGAsO2OPtqo9eVs3+7lif8AMp/149GywlalTm0rOfZ5wPS10M5nqVR05bAKSroNRDai6iMh7qBYmxA+BSK2HRI66SulmGkkMVsehI2YjzGxwy8B8ETZkZo42MaBL6j+zZwylUcdSLFjcA2IBtik4gyg0tTLAdV4mK3ZCha32gp6Keo8wQe+NUanNLKvx0SmZlZgpKrbUR2ve1/IbHfHPF7wlmHKkYsDyyAHYC+jfwsfTqD8cQleWMLmi5UHEgXCl1nCQWPmA7LAWI7lwL/Ib/lbvinyLMuRMrlnC9G0WuR5b7EXth2rKxZIzHGbmQmJSOgBA1MPNQoJ/AYSM8olimaNL2ULudybqCSfmcI0krpQY5d/hVQSk5rTSb29elrGx8rg9tyeuKviTIRVRxlCqyrsNRIBHl0+Y+eKjhTiAFOVK1tNgnQC2wCi27MST8cNZWxsR1NvQnpuBjPc19PJ4hbQLZGqbwj7OFNNFLIxWf6wHoyW1sBtsb21bg/bPpZloeCY0a8jmQfdtpB+O5J/Ed/MjHbh/MQDTUundqQT6r7Dcgra3W/e+PtLxSHgpJeWR9Km5IGr3PEV1E28XTptjVwwEhzhn6pYU1WR1RkfEb3t7NP0XKv4Kjdrxty/3bXX/KLgr8L28rYXuKfZ2n0WaVXLTJH4NgqbMCbjcnwgjrYAnbDTU8ShFrToJ+hlAfF7+ry28NvnjzmubBrwFbc2ikn1X90FG8Nrbn1x3DADiAzXDTVeHMZeY7gfghZfwxw99FEjSlWlItYEmw8ug3J/QYtlFj8OpNhv8SehHwx5QdPS1/Tpvbz3OF3inPxGhijbxm4boQBurKwPTsR8/nkAPnk8SmiWxtS5xJmfOnJDOVGyh7eHzAtta+IOX0LTSJEltTkKNTBRv5k7AY+UdG8rrHGpZ3ZVVR1JJsBh34fhjipVP0fXMkyuzMQVc2lSOPsVHUjc9VcmwsN8ARtDQs4kuNyqiXgzQ9ZqnTRSKdR21SNpFhGt/dL7aj2336BZxpNFL9LmqGjp42d1keFmcBIARpM7BrDTYAJ4SwWNTYfazdgAdjcdj5+uJMJOq4URrcgAXJIFr2v8+3xxoHG3CNDT0UEtPUKXkaQkFucWIVAYkkiXQBGTuTa+ob9MJOUZeZ544gHOt1WyLqexO5Ud7C57dOo64ZuPfZ/JlqxAyc1W1FnBAUMWsoCaiwuqgljsdhfw46dQhMfsnnaLLc0lW4ZV8JHXUIZLW9bsMOC5/ncY+sy2CXz5c6qfwLHFH7LsjaXJKpF2eoaYIT5iNVU/DWDhoyX2m0kq2qJFpqhfDLDN4Crj3gCdmF+m9/TGbKbvcQL5phugzsoZ4+rAyJJlk8BkkjjEjMHjUvIq3YhR57b7m2LrN/2rfL9BiD/+SxV9VFBStzY4XWaeVQeWui5jjU9GZpNJ22sh+U6rGqcjzYD9BjznHheFjQLEuHwU1T6k3TXysGOuDHpejCSulPOk0zsfgw/D+t8WGaPLyS0Co8vhKK9wpuRe5G48Jbcfn0xz4ng3R/Qqf1H6nHSitJBpboQUPwtb9MeYpf7NfNEdzi+/3Tp60YKX1yLMZOYWrIIOb7wggLkEIE2eV9jYD7Pbtiz4pyo1GXzwnd3hYC3dwt1t/nAxSZLR1k0YjFXDTpCTEUp4laUaCU8bSErGx032TvsT1w0ZPln0eLl8ySWzM2qQhnOpix1EAX8RJ6d7dsbzjY6jJUAXX5f4bnlWqi5D8uVzylex8PMBjJ232DnpuOvbEzi/hmpopEWra8sis1tZkIUNpBLHY3IJsDsLXte2JfGNFJluZzCFmiOovEyEqQkm40kbi1yv+U4mZ1LmWZU/0qVi1LElydY0I0aBGuPeErnexG+vy6bAdezholLbJKww8HVMaSHVIY2IsLkBGHkbjYg2INx/VexZ8PmPm/WmPQRYiRSQfgR7p9T64rqW4onA+yreLtKcpBY6/CCrllC6bstrHp1vtv6YrMwy7XTNJYGWokjt82sij0C/zx2mrKKEXjMeq4NkLfmV/Q4+/Sb8lkRuUhYnULEMRYX3I6NcHzxjMDm2cAR5i2mdvqkATGc9FU5pwu6PGsCs506me9t9RtuSAvTYdfjjvlPFxjAimFwpILjxWAB8r62Ld74M34xcgrGhQMCA7XuR0OgdAO19/liBw3w59JJZiVRSBsNyetr9hbqfXDrQXRXqdB9VpU5kutb4HzRJ6yAxsGEdJNGbdtMzED/4lcecp/8AI5R/73/7XxC4Njho6lJNkjKPGTawGqxDMevXqT5jy2m5T/5HKP8A3v8A9r4pY4OFxzovWU78TB4YR/5lUjNP2eefxw/rjhxTmSQSxM7BQ2WLHc9LyNo/6ifljvmn7PPP44f1xV8QTx1EsLL4lipo4r2upNiWt5gBrf8Ay+Y9waLnnMomeGx575fWONIeccZXVo4RsRbX02K2YW8weh9MKjuSSSSSdyTuT8cOHEnCSqjSxArp3ZLeG3e3cHv5W8sKMMLOwVQWZiAABcknoBh6lMWC7PW68zLjxWcnPgzNeRTPy10TGTUJ7g6dCBQNJU+ECUsd9/F2FsMLTK1EvNeIgSO7whQjKNLqVkZdJAI0oWH2UksSDpFdkmRNDTDmqUcFmZTsQdRCj42H4HEDOM/ijpmpzEpkZwxIJBZRuFfe6LcR+7YsEA2UKxlcPN2qGi5cUyzyq1ZHGKelciNDqCmUaNAVALMUCBvDYADUTucJuJNVmMkgCsx0qSVQbItwAdKjZdlHTyxGww0WCgVc8LcKzV8rxQW5ioXAa4DWIBXVaymxuL7GxF8cuJoZI6hoZn1vTgQaiCNkFgFuL6RvYnqLHvi7yKjzChhjzCB9NOfGTzLI5DmPlyJcF2J6CxFje4sbQOHqWbMq+COaSSUswDs7M5CL4n3Ymw0htvM4iTa52XbLfvZ9lf0fLaWMizcsOw9XJc/hqt8sTs04Ypak6p6eKVvvOilvhe17Yk02ZwuzJHJGzISrIrKWUjYgqDcWxKxhlxxEp0AWso1Bl0UCaIY0jQb6UUKPjYd/XFTlo11Cn94t+Fzi3r5dMbH0t+O2IfDMF3ZvIW/H/tjErP71ZBD44jz6FXN6rHFMeDBgx6xIKDnVNrhbzHiHy6/lfFLkU+7L57j+f+vTDRhQqYzBNt2Nx6g/22x5ji7fw9RHVjTsnnyv9AnIDiaWK3lq0R1Sx1SayAFJvpALEnoOoG+5uPlGhz2MwiZ7xKXMdpLKwbmcuxFyAdXa+DOaN5ogYHEcqkPFIVDBTaxuDswKMwt6+mFKoyunhqNHIlzOtI1uZSmmMNtqbVaGDVbYKuogY2GBrhfn9lWSQq/248Mc2nSrQeKDwyeZjY7H/K35O3lhC4Y4+ro4GoabTeUKkQVIlYNqu25H1jOt18Vzci2N6pZxUI8U8JQ6dMkTFXBVgRcMpsymzC+x2NwMfnriHJZMozG2lXCMJIDICyst/AxAIuynqOmpfLq9SvuOjOyokGeIKozzI5qV0WoXRJIgl0HZgCzAah9knSTbsCOnTFdh/qq/MOIHijUArGI1kAKBFYlgZmHvaSPK4BBA6jCLVUjxsUkVkYdQylT+B3w8D3qkpm4TWmuFJLzPfbQbKLbgE7Dbqf8AReskpoW5kRjDMEDm/uKpJXfvqJHqdvxybKczMEhcAE6WUX6bjr649RZ7OspmWV1kNrsDa9iCAR0I2G1rbYxqzh8s5dgdbS1++/htZVsY0S43C4Wt8QpTpTD6bE00cJBjKLpNiNIUgMNBG1xcDYG22E+Tj6nuFjpeRGvTQQSf4hYC/re/qcU1VxtUzSIZpNSKd4wLIQdmBA63BI3vbtbFXm9DyZ3jHRTt8DuPyIxTR8MDDaftagBxwjvsMh46b+CbdOQ6zfjNXWZcZSSHTCGS+1/edt9reRO3S5OH2gSqp4qKOoQqsMsc2kje4N3Cte197lT0a4uOmI/sR4QVtVfKL6GKQi17MB43A7sL6V8jqPYY16rpkdCjqCO4O4Bte3xVbm/mQcaEkTWjDHkrIqh7HY7rM3jnrJayOAAR1TqW1D3QLheYwuFXUbkLc7Wv1GM4mq6vLpzBUqSUtdGNxbs0bb+Ei9rbY/StFRRxKFjUKu1viRtq7m9yLn0wm+13hdaugeULaamBkU/a0D9oh8xa5B81HrciYLYX53RNO+R2K/IAHwAsrj9oKKytyOZ95XYBfyBv16EW+OGfg6ooamV5qamME8a3YXGgajp8PiAF9xsFsCcKPAPAhr3LudMEZGsgjW5+6o6j1Y/K56bbTZZHEoSJFRVAUBQB06D1t59bnC1Vw6F/ZJB8CbEdxGhHootmdukrjFxFRzyEsXvZXUWszEBSVPurba+/pY4xljc3O98MXGueTS1M0TzM8ccjIo91SEZgCVBsW6m58z8MLuGeHwSwxnpiCSb2GgFhYC6rlcHHqoxYZFkUtXLyoBqk0O4X72lbkD1IG1++IdPTPIwWNGdj0VVLMfgACTh4hir8gnEpNo3BsusBZiYjYtHfV9WzC9xsRa+4w+SqlDzfjOvipzl9Q19JPMEnLmbSypoja4bQUsW2OoFh004ZvZZkr09DWZkFvJypVgFr7IpLNbvdwB/kbzwm5ZQzZxmAFkV5TqldE0qAPfkI6Bj6WBYjuScfovJOSIhHT25cJMIA6ApYMPUg7E+YOE6mTC3CPVXRtubpUHFOU0UCzo8UrsNQK6JKmVm6lz74Ykm5YgC9tumPWX8aV90lqaAQ0sjogbmXlj1sFRpEO5UsVB2BF7/G9ouCKGGbnx0sSyXvqC9D5qD4UPqoGOU+W1Us6/SHhNKh5mmNXR2dWDR83UWBRSNVlIuyrfbbCWJn/fsrbOUvPZ/dT5n9B/PFpkNNphB7t4v6fl+uKBVM81vvH8AP7Yb1WwsOgxicJb+JqpKo6Dqjny+VdOcLQxfcGDBj06TRio4iotSax1Xr8P7f1xb4+EXwtV07amF0Tt+QVNjix1wlzJau40HtuPh3GOFSZaZ5nipmqOcyv9W8SsGEapZ+Yy+GyAggm1yLdz4zCkMEvh6dVP8AL5dMXNLUh1DD5jyOPP8ADJ3NvTS9puXmOfaybkaD1hoVU8P0dQXkqKrSskgRVhQ6lhRSxALfbcliWI22AHTETj/g1MxpuXcLMl2hc9jtcHvobYHy8J7YZ8UeZcIQyyc9S8dSN0nDuzIfLSzFTH2MdrEE9OuNpr+ti0VJGVlgGQ8SVWU1DhEVJQyrKHQFrK1zHc+6rdyu58JB2GLTLOCKrNY6mtEqyHxEBpbya9a+CQvYIojJIN7bLb0b88yeDPI5GhaJMwpiUcK145QpIBB+1G32X+zex88Zkmd1lGHpSzxKOaskBFlOtNL8xftkraxN7WBFsazH4/A7pQi3kqeWPSSDY2JGxDDbyIJBHqDbHnGh5TwhQPlL1DzSCY3lCWj5pWEMsgiGrxRlmuWPTQNtjhBNK3L5mk6NejV21adQX423xcDdRsuQxIzGvaaRpGtdrdOmwA2/DEfBgsL3XFo3sg43FLP9HlNo5iBzHeyQhVkc6QdgWYrc7fPbG708iSxo8ZDI66kI6MGF9XzF/wDRx+QsNOS+0qsp2prSao6YFFiOysp6q9uptYAnpYW73rfHfMKYK/SxAC79Atj8Oqn5C/4HGPe2H2gRyp9DhIkBEMonSS43DXXYb+Eje/Q2OEjOvaNWT1Ms4laLmoYtCHwiPeyb9epOrrcki2FfHGR2zKC5W3DvE01DI0kBALLpIYEqdwbkXFyLbHtc40il9tsNl100gPfSysBv1F7E9tsZFgxYWA6rgNl6llLMWPViSfiTc/njyBjslE5jeUKdCMis3YFw2kH1OlvwxoFLwvl5yUzl5effnaAYudpUmJgovvBrJYva4t02sek2XFWZn7O5aaghrjPEmrVe0mre/wBVyGjDBmYAnqLW6je0DiLi6pzSREkVXbUFhVU8YuANAb3nDGxOq++4t0xBjzurljWkV5HjIWNYFF1Nn1LZbe/qJOoeL1ttjXOAuDYMraF6tk+m1BKxrdbRjSSwW5sWtsW9QovfxUySCMXOZ2U2txK04B4Uiy+MU7OPptRG0khUjUqrYWU9lUsAD3Yk9tuVbwFNRuZ8pk5ZO8lLIxaGX4FjdW9Sf8y4s+Kpkimjlii11MRMsmhRq5GkrLzD1sVHgXqXRbCwYhnEupNSFWut1N/Cbi6m47HbfGYZHXxd6YDRokeL2jRTwywzLLS1qrbkbiRn+xyD0cl9Nget9wVucX8tRKtPHHMytOUXmlBZb28WkeV/06C9sRIqSSWp+lVcCRfRgyQKHWQszDxSatIIW3hVSBa7ki9rSKSnaeXf4sfIen6DGNxWosBTQjrv9uf37ldC38ztArXhyispkPVth8P7n9MXWPiIAABsBsMfcbVHTNpYWxN2+d0s9+N10YMGDDagjBgwYEKLmFCJUKnr1B8jhZpp2gkIYejD+Yw4Yrc3yrmi42cdPX0OMLilA6S1RB/kb7jn66JmGUN6rtF4krEVQzOqqbWYkAb9NzhBzfO5s2majoXKUqnTU1Y+15xw+dx37/w+8wxSgBopVDRsCrowuLHYgg9R5jFjw/k8VLAsMP7NSxX4Fidz9oi9rnc23wUFdHOy/wCcbd3ipSRkG2yX+Jo4spypzSqIzCF5RsCxdnUXYkeIt9rzG3lbznvAi5pTI1UiQ1YUWkiu1tr6WBALLcnwkm29m8+XtJjFRLQURvpnqOZJY2PLiUs246bHr6Yl0VfUzB4YGSoitpFZIDpsbhlKgBapx95CqHuQQb6YuGhwOet1SbXssK4o4PqaCTTOh0m4SRbmN/4W7Hc+E2O/TDJlftMSHLDSCICV1lvPGkaFDbTGbBfrHtcM+zAEWJIxqc0csMaUnImzJAv1zymFbLbwqNYVZn2va9wLXa9sI+beymlqmb6BKYJhu1LOGBX4A+NV9fGp7HDbKgOHX+vOiqLLaKi4Y9miVWXyVJqFBRixWINK4VY2Zoyh0/WnwkWJFr+eynlHDs9UsjU8bS8sx6lQam8ZYKQB1F13Pa47XtYZ3wxmFEuiaOVI1cyBl8UeqwGsMuwawA3II9LnEzhH2lVGXwSxRaWD6SmpVKqdV3LWAZ7rtYnb5YaBuLg3VfmlWSnYFgRulw1twtm07kbWvYX6bjzxzK4c/Z5xVS0lVK89OpSRJR7xKIukuIwjA6wzKqjUTa49TjxQcUUzZsa2aOXlO7M0d45N3BV1YkANEFLbab2sPXHbnuXEoBb9MfTGbBrHSb2bsbWvY9Da4v8AHDjxjndI2ZLLTrIsUDKmmMxqtom8BpyPdDEX3B633vbEj2l8ZUtd9H5EATRGGJDadBdiZIygUKdxfULE3vgucsl2yWs04VqaaISzxGNWkMa6urELquvZksRZgbHtexw1VHs4iXKBW/SAjSGJkEwZLLpfUg06tbM1irWAKqDtc4r8+9pk9TRR0pCRIhZSI1ARo9KiNbNqYFLNuDuCMVuRcO19WrJTxyvG5TUTtEdPulmay+G5tvcAkY4SQLk2R5JgpPaYFyo0RQtKEGmaRY5BcSXCaGU+FY9lY3IIGwFrLPDfCtTXyaKeMtb3nOyJf77dvgLk9gcP2WeyinpShzGbmSP7lLAGLSEdhbxuPMgKB3a2Gx89lo6qip2p46OjmZkUIVZ9dvAkthoj1ErfSWJv72xwu6cDKPn91YGfqVXHk8GQQrKInnnYoslSYyY4VZrEjyHXwg6mNgSARhyzfhGhr1EksSS61UrKCQ2m110MDfTve3Te9t8XNXSJKjRyKGRwVZT0IIsQcIPD1W2U1Yy+diaWYk0czH3STvC5+J29SPveFHEX5g9bn4V1g3LZdoeBayhLNl1WGViC0FUusNYWA5ijULAWHT44uOBnqEp2iqoeQYXYINQZOWd0CMCbhN08wFW+JeR5000lQbXp0ZeTPsFkGkcwL95VcEBxsb2BOm58ZhmBkOlb6fzY/wCu2M+vrxTM6+bjoN1ZHHiOS81tUZnCqDa9lHn64Y8sy8RJb7R3Y+v9BiPk2U8sam98/wDD6fHFpiHC6B7Camo7bvYfv8DLvXJpAeq3RGDBgxvJZGDBgwIRgwYMCEYMGDAhVua5QJRcbOO/Y+h/rihp6p4WKkH1U/qMOGItflySizDfsR1H9R6Ywq/hZkf09OcMnseffdMxTWGF2iWKvhemrKlKmW8nLj5axE2QXYli6/bvcCx8Nh0OGDZR2AA+AAA/IAYoqqhkga/bsw6fPy+BwVk6VMEkExZBKpRmQ2NiLGxsbbehwpBxPrCGqGBw79OfbxVpjyxMzXyozSpSqdjTu9IEVQYyrSarks4jvqdLEL4bt4CQpBwsZTGmb5pJVMC1LRryYPeXVId3fsRb5fYxbcQ1OYw0cqwotWxQrHNGdEouLanj3DsBcgxnc28AxYcJZZHQ5dGqm6pGZHYfaa2pzvv1uN+gAHbG4CA3ENTkLfKX1NioNDxDUVdZVQ07RRRUjLGzSI0ryOb32EiaUGki9yT+ken4dpK6WeOqoIklgKK8ieESF1LBkKaWtp0nxbgsR2uaziaJ6CYZxSeKGZYzVw/eVraZF7Btx8Cb7hmxodIUYcxAPrArarWLDT4b/LHXHCLt5O6BnqkGs9hlC3uPPH6B1Yf8Sk/nisk9gEX2ayQfGJT+jDD9xNxTHQoskySGIsFaRArCMnprGoNY+YB/MYscur1mjWRAwVtxrRkYjz0sAwB7XAwdNKBe+SMDCbLMI/8A/P8AF9qskPwiUfqxxZUnsKoV9+Sok9C6qP8AhS/540bC5TccRS1f0SOKdpQC0mqPliIAgXYuQWFyLaQ17i18HTSu0KMDAvNDwHl9IpdKWO6AtqYGVthc2Lk7/DELJnnzOhE61b0/ODhEhSIiIXKgMWUuzgDchksTtbrhxwgSezYRyyHLq6Wka4ZoQdcQLe74biwNja+roQOlsRa7FfEc+85rpFtE00uVuWinlC/SY4ZIjb3GLMhLA2uqkx3t1AcjqMLWeU8+cUbxrB9HCs1mma8nNjJFo1Q2Uagycxj0Jsp64tOCc3qXNRT1mhp6V0UyILLIrprQ2sLG3XYdRtiXNHW82RENPFATqWaxaSxHiHL2QsDfxsbWt4W3wXLDtkuahR+A+JDW0Ss50zpeKYbBlkUWJsehI8XTzHbHCryKSosMyaGSGJ9UccaEc4j3Xm1E2Nifq08PW5I2x6oMtpqRneFNc8hLSTvZnYkkkk2FrknZQq+mJVPSSVDX6+bHoPh/QYx6nijQ8x0gxOPdsr2xZXfkvlRVNKQiCy7BVH5f66DF5lOTCPxNu/5L8PX1xIy/LEiG27d2PX+wxMxfQcLLX/iKk4n+w/n2G3eq5JrjCzRGDBgxvJZGDBgwIRgwYMCEYMGDAhGDBgwIRgwYMCF8ZQRY7jFPXcOq28Z0ny+z/bFzgwrU0kNS3DK2/wA+hU2Pcw3CT3ilgO91/NT/ACx1kzNZY2jmS6urK1iRcEWI63Fwexw1EX64r6nIon7aT+7t+XTGE7hNTTG9JJl+l3NvhMidru2EpTcLQzRfRhVSrSbXpvBbSDcRh2XmCO4Hh1HbYEDbDaigAACwAAAHQDtbFbPwyw91gfjsf54iHLJ06K3+U3/Q4g6urYsp4SfFvJ+VIMjPZcrevoI5ozHKodGtdT02II+YIB+WJGF41cy9Sw+I/qMH+LyeY/AYr/rUIyc1w9B+6l0J2TDjgtEgkaUKOYyqhfuVUkqPgCzH54pf8Yk8x+AwCsmboWPwH9Bg/rUJya1x9B+6OhO6YcUGcZRBJOk7SyRyIjR/UyMhYEggOU3IUhrA7eI4Bl079VY/xG36nEqDhlz7zBfhuf5Ym2trJf8ABCfM6fb5US2Mdpyh0lRFTqVgQjUxZmdmZnY9WcklnbYbk9gO2BVlnO12/JR/LF9TZDEvUaj+90/DpixVQBYbDFg4VVVJvVyWHc3m3yomdjewFTUXDgG8h1HyHT59zi5RABYCwHYY+4MblNRw0rcMTbfP1Sz3ufqjBgwYbUEYMGDAhGDBgwIRgwYMCEYMGDAhGDBgwIRgwYMCEYMGDAhGDBgwIRgwYMCEY4S4+4MVS9ldC+RY74MGCLsrrkYMGDFqijBgwYEIwYMGBCMGDBgQjBgwYEIwYMGBCMGDBgQv/9k=">
            <a:extLst>
              <a:ext uri="{FF2B5EF4-FFF2-40B4-BE49-F238E27FC236}">
                <a16:creationId xmlns:a16="http://schemas.microsoft.com/office/drawing/2014/main" id="{46B965E8-7D0A-45F0-99B3-A7442E9D8E20}"/>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latin typeface="Arial" panose="020B0604020202020204" pitchFamily="34" charset="0"/>
              <a:cs typeface="Arial" panose="020B0604020202020204" pitchFamily="34" charset="0"/>
            </a:endParaRPr>
          </a:p>
        </p:txBody>
      </p:sp>
      <p:pic>
        <p:nvPicPr>
          <p:cNvPr id="58375" name="Picture 13" descr="C:\Documents and Settings\kclements\Local Settings\Temporary Internet Files\Content.IE5\ATUNA1IJ\MP900387752[1].jpg">
            <a:extLst>
              <a:ext uri="{FF2B5EF4-FFF2-40B4-BE49-F238E27FC236}">
                <a16:creationId xmlns:a16="http://schemas.microsoft.com/office/drawing/2014/main" id="{EF4619E1-6F71-45FD-9E5E-73D9451F92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733800"/>
            <a:ext cx="36576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dissolve">
                                      <p:cBhvr>
                                        <p:cTn id="7" dur="500"/>
                                        <p:tgtEl>
                                          <p:spTgt spid="92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012E58C7-E6F7-4BC1-B8C5-2F4C1DAB5CB4}"/>
              </a:ext>
            </a:extLst>
          </p:cNvPr>
          <p:cNvSpPr>
            <a:spLocks noGrp="1" noChangeArrowheads="1"/>
          </p:cNvSpPr>
          <p:nvPr>
            <p:ph type="title"/>
          </p:nvPr>
        </p:nvSpPr>
        <p:spPr>
          <a:xfrm>
            <a:off x="0" y="274638"/>
            <a:ext cx="9144000" cy="1143000"/>
          </a:xfrm>
        </p:spPr>
        <p:txBody>
          <a:bodyPr/>
          <a:lstStyle/>
          <a:p>
            <a:r>
              <a:rPr lang="en-US" altLang="en-US"/>
              <a:t>Arguments for the  Special Prosecutor</a:t>
            </a:r>
          </a:p>
        </p:txBody>
      </p:sp>
      <p:sp>
        <p:nvSpPr>
          <p:cNvPr id="10243" name="Content Placeholder 2">
            <a:extLst>
              <a:ext uri="{FF2B5EF4-FFF2-40B4-BE49-F238E27FC236}">
                <a16:creationId xmlns:a16="http://schemas.microsoft.com/office/drawing/2014/main" id="{506B0FC4-3B39-419C-A59E-16CC8416CA67}"/>
              </a:ext>
            </a:extLst>
          </p:cNvPr>
          <p:cNvSpPr>
            <a:spLocks noGrp="1" noChangeArrowheads="1"/>
          </p:cNvSpPr>
          <p:nvPr>
            <p:ph sz="half" idx="1"/>
          </p:nvPr>
        </p:nvSpPr>
        <p:spPr>
          <a:xfrm>
            <a:off x="4800600" y="1600200"/>
            <a:ext cx="4038600" cy="4525963"/>
          </a:xfrm>
        </p:spPr>
        <p:txBody>
          <a:bodyPr/>
          <a:lstStyle/>
          <a:p>
            <a:endParaRPr lang="en-US" altLang="en-US"/>
          </a:p>
          <a:p>
            <a:r>
              <a:rPr lang="en-US" altLang="en-US"/>
              <a:t>Tapes might have information about break-in and cover-up</a:t>
            </a:r>
          </a:p>
          <a:p>
            <a:endParaRPr lang="en-US" altLang="en-US"/>
          </a:p>
          <a:p>
            <a:r>
              <a:rPr lang="en-US" altLang="en-US"/>
              <a:t>White House tapes are only source for that information</a:t>
            </a:r>
          </a:p>
          <a:p>
            <a:endParaRPr lang="en-US" altLang="en-US"/>
          </a:p>
          <a:p>
            <a:endParaRPr lang="en-US" altLang="en-US"/>
          </a:p>
        </p:txBody>
      </p:sp>
      <p:pic>
        <p:nvPicPr>
          <p:cNvPr id="59396" name="Picture 5" descr="C:\Documents and Settings\kclements\Local Settings\Temporary Internet Files\Content.IE5\IJOLA5U7\MC900434853[1].png">
            <a:extLst>
              <a:ext uri="{FF2B5EF4-FFF2-40B4-BE49-F238E27FC236}">
                <a16:creationId xmlns:a16="http://schemas.microsoft.com/office/drawing/2014/main" id="{837ACC15-7AE8-4351-8514-7EC8445C2D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205580">
            <a:off x="1690688" y="1766888"/>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6" descr="C:\Documents and Settings\kclements\Local Settings\Temporary Internet Files\Content.IE5\IJOLA5U7\MC900434853[1].png">
            <a:extLst>
              <a:ext uri="{FF2B5EF4-FFF2-40B4-BE49-F238E27FC236}">
                <a16:creationId xmlns:a16="http://schemas.microsoft.com/office/drawing/2014/main" id="{912D8C9D-A63C-43F2-B6C1-E464DAECD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77477">
            <a:off x="788988" y="2617788"/>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7" descr="C:\Documents and Settings\kclements\Local Settings\Temporary Internet Files\Content.IE5\6TCFAPSX\MC900434853[1].png">
            <a:extLst>
              <a:ext uri="{FF2B5EF4-FFF2-40B4-BE49-F238E27FC236}">
                <a16:creationId xmlns:a16="http://schemas.microsoft.com/office/drawing/2014/main" id="{95C2B826-B7E7-4269-815C-093F3BF433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76009">
            <a:off x="1219200" y="19050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Effect transition="in" filter="box(in)">
                                      <p:cBhvr>
                                        <p:cTn id="7" dur="500"/>
                                        <p:tgtEl>
                                          <p:spTgt spid="1024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0243">
                                            <p:txEl>
                                              <p:pRg st="3" end="3"/>
                                            </p:txEl>
                                          </p:spTgt>
                                        </p:tgtEl>
                                        <p:attrNameLst>
                                          <p:attrName>style.visibility</p:attrName>
                                        </p:attrNameLst>
                                      </p:cBhvr>
                                      <p:to>
                                        <p:strVal val="visible"/>
                                      </p:to>
                                    </p:set>
                                    <p:animEffect transition="in" filter="box(in)">
                                      <p:cBhvr>
                                        <p:cTn id="12"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F1826867-BB4D-449A-B844-2C2596A643DF}"/>
              </a:ext>
            </a:extLst>
          </p:cNvPr>
          <p:cNvSpPr>
            <a:spLocks noGrp="1" noChangeArrowheads="1"/>
          </p:cNvSpPr>
          <p:nvPr>
            <p:ph type="title"/>
          </p:nvPr>
        </p:nvSpPr>
        <p:spPr>
          <a:xfrm>
            <a:off x="0" y="274638"/>
            <a:ext cx="9144000" cy="1143000"/>
          </a:xfrm>
        </p:spPr>
        <p:txBody>
          <a:bodyPr/>
          <a:lstStyle/>
          <a:p>
            <a:r>
              <a:rPr lang="en-US" altLang="en-US"/>
              <a:t>Arguments for the  Special Prosecutor</a:t>
            </a:r>
          </a:p>
        </p:txBody>
      </p:sp>
      <p:sp>
        <p:nvSpPr>
          <p:cNvPr id="11267" name="Content Placeholder 2">
            <a:extLst>
              <a:ext uri="{FF2B5EF4-FFF2-40B4-BE49-F238E27FC236}">
                <a16:creationId xmlns:a16="http://schemas.microsoft.com/office/drawing/2014/main" id="{9F912075-E123-4F26-9F44-295FA70B93C4}"/>
              </a:ext>
            </a:extLst>
          </p:cNvPr>
          <p:cNvSpPr>
            <a:spLocks noGrp="1" noChangeArrowheads="1"/>
          </p:cNvSpPr>
          <p:nvPr>
            <p:ph sz="half" idx="1"/>
          </p:nvPr>
        </p:nvSpPr>
        <p:spPr>
          <a:xfrm>
            <a:off x="457200" y="1600200"/>
            <a:ext cx="4724400" cy="4525963"/>
          </a:xfrm>
        </p:spPr>
        <p:txBody>
          <a:bodyPr/>
          <a:lstStyle/>
          <a:p>
            <a:r>
              <a:rPr lang="en-US" altLang="en-US"/>
              <a:t>Executive privilege is not absolute</a:t>
            </a:r>
          </a:p>
          <a:p>
            <a:endParaRPr lang="en-US" altLang="en-US"/>
          </a:p>
          <a:p>
            <a:r>
              <a:rPr lang="en-US" altLang="en-US"/>
              <a:t>Scope of executive privilege should be determined by the courts, not the president</a:t>
            </a:r>
          </a:p>
          <a:p>
            <a:endParaRPr lang="en-US" altLang="en-US"/>
          </a:p>
          <a:p>
            <a:r>
              <a:rPr lang="en-US" altLang="en-US"/>
              <a:t>President cannot withhold information essential to a criminal investigation</a:t>
            </a:r>
          </a:p>
        </p:txBody>
      </p:sp>
      <p:pic>
        <p:nvPicPr>
          <p:cNvPr id="60420" name="Picture 8" descr="C:\Documents and Settings\kclements\Local Settings\Temporary Internet Files\Content.IE5\6TCFAPSX\MC900097703[1].wmf">
            <a:extLst>
              <a:ext uri="{FF2B5EF4-FFF2-40B4-BE49-F238E27FC236}">
                <a16:creationId xmlns:a16="http://schemas.microsoft.com/office/drawing/2014/main" id="{5E5E7829-5069-4380-9FA4-FFE41257CA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981200"/>
            <a:ext cx="309721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1267">
                                            <p:txEl>
                                              <p:pRg st="0" end="0"/>
                                            </p:txEl>
                                          </p:spTgt>
                                        </p:tgtEl>
                                        <p:attrNameLst>
                                          <p:attrName>ppt_x</p:attrName>
                                        </p:attrNameLst>
                                      </p:cBhvr>
                                    </p:anim>
                                    <p:anim from="0" to="-1.0" calcmode="lin" valueType="num">
                                      <p:cBhvr>
                                        <p:cTn id="8" dur="200" decel="50000" autoRev="1" fill="hold">
                                          <p:stCondLst>
                                            <p:cond delay="600"/>
                                          </p:stCondLst>
                                        </p:cTn>
                                        <p:tgtEl>
                                          <p:spTgt spid="11267">
                                            <p:txEl>
                                              <p:pRg st="0" end="0"/>
                                            </p:txEl>
                                          </p:spTgt>
                                        </p:tgtEl>
                                        <p:attrNameLst>
                                          <p:attrName>xshear</p:attrName>
                                        </p:attrNameLst>
                                      </p:cBhvr>
                                    </p:anim>
                                    <p:animScale>
                                      <p:cBhvr>
                                        <p:cTn id="9" dur="200" decel="100000" autoRev="1" fill="hold">
                                          <p:stCondLst>
                                            <p:cond delay="600"/>
                                          </p:stCondLst>
                                        </p:cTn>
                                        <p:tgtEl>
                                          <p:spTgt spid="11267">
                                            <p:txEl>
                                              <p:pRg st="0" end="0"/>
                                            </p:txEl>
                                          </p:spTgt>
                                        </p:tgtEl>
                                      </p:cBhvr>
                                      <p:from x="100000" y="100000"/>
                                      <p:to x="80000" y="100000"/>
                                    </p:animScale>
                                    <p:anim by="(#ppt_h/3+#ppt_w*0.1)" calcmode="lin" valueType="num">
                                      <p:cBhvr additive="sum">
                                        <p:cTn id="10" dur="200" decel="100000" autoRev="1" fill="hold">
                                          <p:stCondLst>
                                            <p:cond delay="600"/>
                                          </p:stCondLst>
                                        </p:cTn>
                                        <p:tgtEl>
                                          <p:spTgt spid="11267">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11267">
                                            <p:txEl>
                                              <p:pRg st="2" end="2"/>
                                            </p:txEl>
                                          </p:spTgt>
                                        </p:tgtEl>
                                        <p:attrNameLst>
                                          <p:attrName>ppt_x</p:attrName>
                                        </p:attrNameLst>
                                      </p:cBhvr>
                                    </p:anim>
                                    <p:anim from="0" to="-1.0" calcmode="lin" valueType="num">
                                      <p:cBhvr>
                                        <p:cTn id="16" dur="200" decel="50000" autoRev="1" fill="hold">
                                          <p:stCondLst>
                                            <p:cond delay="600"/>
                                          </p:stCondLst>
                                        </p:cTn>
                                        <p:tgtEl>
                                          <p:spTgt spid="11267">
                                            <p:txEl>
                                              <p:pRg st="2" end="2"/>
                                            </p:txEl>
                                          </p:spTgt>
                                        </p:tgtEl>
                                        <p:attrNameLst>
                                          <p:attrName>xshear</p:attrName>
                                        </p:attrNameLst>
                                      </p:cBhvr>
                                    </p:anim>
                                    <p:animScale>
                                      <p:cBhvr>
                                        <p:cTn id="17" dur="200" decel="100000" autoRev="1" fill="hold">
                                          <p:stCondLst>
                                            <p:cond delay="600"/>
                                          </p:stCondLst>
                                        </p:cTn>
                                        <p:tgtEl>
                                          <p:spTgt spid="11267">
                                            <p:txEl>
                                              <p:pRg st="2" end="2"/>
                                            </p:txEl>
                                          </p:spTgt>
                                        </p:tgtEl>
                                      </p:cBhvr>
                                      <p:from x="100000" y="100000"/>
                                      <p:to x="80000" y="100000"/>
                                    </p:animScale>
                                    <p:anim by="(#ppt_h/3+#ppt_w*0.1)" calcmode="lin" valueType="num">
                                      <p:cBhvr additive="sum">
                                        <p:cTn id="18" dur="200" decel="100000" autoRev="1" fill="hold">
                                          <p:stCondLst>
                                            <p:cond delay="600"/>
                                          </p:stCondLst>
                                        </p:cTn>
                                        <p:tgtEl>
                                          <p:spTgt spid="11267">
                                            <p:txEl>
                                              <p:pRg st="2" end="2"/>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anim from="(-#ppt_w/2)" to="(#ppt_x)" calcmode="lin" valueType="num">
                                      <p:cBhvr>
                                        <p:cTn id="23" dur="600" fill="hold">
                                          <p:stCondLst>
                                            <p:cond delay="0"/>
                                          </p:stCondLst>
                                        </p:cTn>
                                        <p:tgtEl>
                                          <p:spTgt spid="11267">
                                            <p:txEl>
                                              <p:pRg st="4" end="4"/>
                                            </p:txEl>
                                          </p:spTgt>
                                        </p:tgtEl>
                                        <p:attrNameLst>
                                          <p:attrName>ppt_x</p:attrName>
                                        </p:attrNameLst>
                                      </p:cBhvr>
                                    </p:anim>
                                    <p:anim from="0" to="-1.0" calcmode="lin" valueType="num">
                                      <p:cBhvr>
                                        <p:cTn id="24" dur="200" decel="50000" autoRev="1" fill="hold">
                                          <p:stCondLst>
                                            <p:cond delay="600"/>
                                          </p:stCondLst>
                                        </p:cTn>
                                        <p:tgtEl>
                                          <p:spTgt spid="11267">
                                            <p:txEl>
                                              <p:pRg st="4" end="4"/>
                                            </p:txEl>
                                          </p:spTgt>
                                        </p:tgtEl>
                                        <p:attrNameLst>
                                          <p:attrName>xshear</p:attrName>
                                        </p:attrNameLst>
                                      </p:cBhvr>
                                    </p:anim>
                                    <p:animScale>
                                      <p:cBhvr>
                                        <p:cTn id="25" dur="200" decel="100000" autoRev="1" fill="hold">
                                          <p:stCondLst>
                                            <p:cond delay="600"/>
                                          </p:stCondLst>
                                        </p:cTn>
                                        <p:tgtEl>
                                          <p:spTgt spid="11267">
                                            <p:txEl>
                                              <p:pRg st="4" end="4"/>
                                            </p:txEl>
                                          </p:spTgt>
                                        </p:tgtEl>
                                      </p:cBhvr>
                                      <p:from x="100000" y="100000"/>
                                      <p:to x="80000" y="100000"/>
                                    </p:animScale>
                                    <p:anim by="(#ppt_h/3+#ppt_w*0.1)" calcmode="lin" valueType="num">
                                      <p:cBhvr additive="sum">
                                        <p:cTn id="26" dur="200" decel="100000" autoRev="1" fill="hold">
                                          <p:stCondLst>
                                            <p:cond delay="600"/>
                                          </p:stCondLst>
                                        </p:cTn>
                                        <p:tgtEl>
                                          <p:spTgt spid="11267">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10DA8223-6FE7-4D2D-B2D0-6D2536E4104C}"/>
              </a:ext>
            </a:extLst>
          </p:cNvPr>
          <p:cNvSpPr>
            <a:spLocks noGrp="1" noChangeArrowheads="1"/>
          </p:cNvSpPr>
          <p:nvPr>
            <p:ph type="title"/>
          </p:nvPr>
        </p:nvSpPr>
        <p:spPr/>
        <p:txBody>
          <a:bodyPr/>
          <a:lstStyle/>
          <a:p>
            <a:r>
              <a:rPr lang="en-US" altLang="en-US"/>
              <a:t>Arguments for the President</a:t>
            </a:r>
          </a:p>
        </p:txBody>
      </p:sp>
      <p:sp>
        <p:nvSpPr>
          <p:cNvPr id="12291" name="Content Placeholder 2">
            <a:extLst>
              <a:ext uri="{FF2B5EF4-FFF2-40B4-BE49-F238E27FC236}">
                <a16:creationId xmlns:a16="http://schemas.microsoft.com/office/drawing/2014/main" id="{CA485DFA-AAFA-4992-81F5-B610759319A6}"/>
              </a:ext>
            </a:extLst>
          </p:cNvPr>
          <p:cNvSpPr>
            <a:spLocks noGrp="1" noChangeArrowheads="1"/>
          </p:cNvSpPr>
          <p:nvPr>
            <p:ph sz="half" idx="1"/>
          </p:nvPr>
        </p:nvSpPr>
        <p:spPr>
          <a:xfrm>
            <a:off x="4800600" y="1524000"/>
            <a:ext cx="4038600" cy="4267200"/>
          </a:xfrm>
        </p:spPr>
        <p:txBody>
          <a:bodyPr/>
          <a:lstStyle/>
          <a:p>
            <a:r>
              <a:rPr lang="en-US" altLang="en-US"/>
              <a:t>Confidential conversations are not for public view</a:t>
            </a:r>
          </a:p>
          <a:p>
            <a:endParaRPr lang="en-US" altLang="en-US"/>
          </a:p>
          <a:p>
            <a:r>
              <a:rPr lang="en-US" altLang="en-US"/>
              <a:t>Executive privilege is absolute under the separation of powers doctrine</a:t>
            </a:r>
          </a:p>
          <a:p>
            <a:endParaRPr lang="en-US" altLang="en-US"/>
          </a:p>
          <a:p>
            <a:r>
              <a:rPr lang="en-US" altLang="en-US"/>
              <a:t>Judicial Branch cannot subpoena tapes</a:t>
            </a:r>
          </a:p>
          <a:p>
            <a:endParaRPr lang="en-US" altLang="en-US"/>
          </a:p>
        </p:txBody>
      </p:sp>
      <p:sp>
        <p:nvSpPr>
          <p:cNvPr id="12292" name="TextBox 11">
            <a:extLst>
              <a:ext uri="{FF2B5EF4-FFF2-40B4-BE49-F238E27FC236}">
                <a16:creationId xmlns:a16="http://schemas.microsoft.com/office/drawing/2014/main" id="{31266316-DD2F-4645-AE8C-6BA912F58C61}"/>
              </a:ext>
            </a:extLst>
          </p:cNvPr>
          <p:cNvSpPr txBox="1">
            <a:spLocks noChangeArrowheads="1"/>
          </p:cNvSpPr>
          <p:nvPr/>
        </p:nvSpPr>
        <p:spPr bwMode="auto">
          <a:xfrm rot="-630007">
            <a:off x="3603625" y="1301750"/>
            <a:ext cx="1774825" cy="40005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2000" b="1">
                <a:solidFill>
                  <a:srgbClr val="FF0000"/>
                </a:solidFill>
                <a:latin typeface="OCR A Extended" panose="02010509020102010303" pitchFamily="50" charset="0"/>
                <a:cs typeface="Courier New" panose="02070309020205020404" pitchFamily="49" charset="0"/>
              </a:rPr>
              <a:t>TOP SECRET</a:t>
            </a:r>
          </a:p>
        </p:txBody>
      </p:sp>
      <p:pic>
        <p:nvPicPr>
          <p:cNvPr id="61445" name="Picture 10" descr="C:\Documents and Settings\kclements\Local Settings\Temporary Internet Files\Content.IE5\ATUNA1IJ\MP900402451[2].jpg">
            <a:extLst>
              <a:ext uri="{FF2B5EF4-FFF2-40B4-BE49-F238E27FC236}">
                <a16:creationId xmlns:a16="http://schemas.microsoft.com/office/drawing/2014/main" id="{1217185D-64EB-4FA9-B646-DB007F500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812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anim calcmode="lin" valueType="num">
                                      <p:cBhvr additive="base">
                                        <p:cTn id="7" dur="500" fill="hold"/>
                                        <p:tgtEl>
                                          <p:spTgt spid="12292"/>
                                        </p:tgtEl>
                                        <p:attrNameLst>
                                          <p:attrName>ppt_x</p:attrName>
                                        </p:attrNameLst>
                                      </p:cBhvr>
                                      <p:tavLst>
                                        <p:tav tm="0">
                                          <p:val>
                                            <p:strVal val="#ppt_x"/>
                                          </p:val>
                                        </p:tav>
                                        <p:tav tm="100000">
                                          <p:val>
                                            <p:strVal val="#ppt_x"/>
                                          </p:val>
                                        </p:tav>
                                      </p:tavLst>
                                    </p:anim>
                                    <p:anim calcmode="lin" valueType="num">
                                      <p:cBhvr additive="base">
                                        <p:cTn id="8" dur="500" fill="hold"/>
                                        <p:tgtEl>
                                          <p:spTgt spid="1229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2291">
                                            <p:txEl>
                                              <p:pRg st="0" end="0"/>
                                            </p:txEl>
                                          </p:spTgt>
                                        </p:tgtEl>
                                        <p:attrNameLst>
                                          <p:attrName>style.visibility</p:attrName>
                                        </p:attrNameLst>
                                      </p:cBhvr>
                                      <p:to>
                                        <p:strVal val="visible"/>
                                      </p:to>
                                    </p:set>
                                    <p:animEffect transition="in" filter="box(in)">
                                      <p:cBhvr>
                                        <p:cTn id="13" dur="500"/>
                                        <p:tgtEl>
                                          <p:spTgt spid="12291">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2291">
                                            <p:txEl>
                                              <p:pRg st="2" end="2"/>
                                            </p:txEl>
                                          </p:spTgt>
                                        </p:tgtEl>
                                        <p:attrNameLst>
                                          <p:attrName>style.visibility</p:attrName>
                                        </p:attrNameLst>
                                      </p:cBhvr>
                                      <p:to>
                                        <p:strVal val="visible"/>
                                      </p:to>
                                    </p:set>
                                    <p:animEffect transition="in" filter="box(in)">
                                      <p:cBhvr>
                                        <p:cTn id="18" dur="500"/>
                                        <p:tgtEl>
                                          <p:spTgt spid="12291">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12291">
                                            <p:txEl>
                                              <p:pRg st="4" end="4"/>
                                            </p:txEl>
                                          </p:spTgt>
                                        </p:tgtEl>
                                        <p:attrNameLst>
                                          <p:attrName>style.visibility</p:attrName>
                                        </p:attrNameLst>
                                      </p:cBhvr>
                                      <p:to>
                                        <p:strVal val="visible"/>
                                      </p:to>
                                    </p:set>
                                    <p:animEffect transition="in" filter="box(in)">
                                      <p:cBhvr>
                                        <p:cTn id="23" dur="5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E86A1457-8D6B-4955-A139-91948C86EA53}"/>
              </a:ext>
            </a:extLst>
          </p:cNvPr>
          <p:cNvSpPr>
            <a:spLocks noGrp="1" noChangeArrowheads="1"/>
          </p:cNvSpPr>
          <p:nvPr>
            <p:ph type="title"/>
          </p:nvPr>
        </p:nvSpPr>
        <p:spPr/>
        <p:txBody>
          <a:bodyPr/>
          <a:lstStyle/>
          <a:p>
            <a:r>
              <a:rPr lang="en-US" altLang="en-US"/>
              <a:t>Outcome</a:t>
            </a:r>
          </a:p>
        </p:txBody>
      </p:sp>
      <p:sp>
        <p:nvSpPr>
          <p:cNvPr id="13315" name="Content Placeholder 2">
            <a:extLst>
              <a:ext uri="{FF2B5EF4-FFF2-40B4-BE49-F238E27FC236}">
                <a16:creationId xmlns:a16="http://schemas.microsoft.com/office/drawing/2014/main" id="{F0AEBD65-A11C-4FBC-8C5B-DC7896003755}"/>
              </a:ext>
            </a:extLst>
          </p:cNvPr>
          <p:cNvSpPr>
            <a:spLocks noGrp="1" noChangeArrowheads="1"/>
          </p:cNvSpPr>
          <p:nvPr>
            <p:ph sz="half" idx="1"/>
          </p:nvPr>
        </p:nvSpPr>
        <p:spPr>
          <a:xfrm>
            <a:off x="0" y="1600200"/>
            <a:ext cx="4495800" cy="4525963"/>
          </a:xfrm>
        </p:spPr>
        <p:txBody>
          <a:bodyPr/>
          <a:lstStyle/>
          <a:p>
            <a:r>
              <a:rPr lang="en-US" altLang="en-US"/>
              <a:t>The Supreme Court (9-0) ruled that Nixon had to comply to the subpoena</a:t>
            </a:r>
          </a:p>
          <a:p>
            <a:endParaRPr lang="en-US" altLang="en-US"/>
          </a:p>
          <a:p>
            <a:r>
              <a:rPr lang="en-US" altLang="en-US"/>
              <a:t>Separation of powers has limits</a:t>
            </a:r>
          </a:p>
          <a:p>
            <a:endParaRPr lang="en-US" altLang="en-US"/>
          </a:p>
        </p:txBody>
      </p:sp>
      <p:pic>
        <p:nvPicPr>
          <p:cNvPr id="62468" name="Picture 7" descr="C:\Documents and Settings\kclements\Local Settings\Temporary Internet Files\Content.IE5\IJOLA5U7\MC900149510[1].wmf">
            <a:extLst>
              <a:ext uri="{FF2B5EF4-FFF2-40B4-BE49-F238E27FC236}">
                <a16:creationId xmlns:a16="http://schemas.microsoft.com/office/drawing/2014/main" id="{370A50B1-6290-4180-B0FA-864B9B39D4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76400"/>
            <a:ext cx="39592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Scale>
                                      <p:cBhvr>
                                        <p:cTn id="7" dur="1000" decel="50000" fill="hold">
                                          <p:stCondLst>
                                            <p:cond delay="0"/>
                                          </p:stCondLst>
                                        </p:cTn>
                                        <p:tgtEl>
                                          <p:spTgt spid="1331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3315">
                                            <p:txEl>
                                              <p:pRg st="0" end="0"/>
                                            </p:txEl>
                                          </p:spTgt>
                                        </p:tgtEl>
                                        <p:attrNameLst>
                                          <p:attrName>ppt_x</p:attrName>
                                          <p:attrName>ppt_y</p:attrName>
                                        </p:attrNameLst>
                                      </p:cBhvr>
                                    </p:animMotion>
                                    <p:animEffect transition="in" filter="fade">
                                      <p:cBhvr>
                                        <p:cTn id="9" dur="1000"/>
                                        <p:tgtEl>
                                          <p:spTgt spid="1331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13315">
                                            <p:txEl>
                                              <p:pRg st="2" end="2"/>
                                            </p:txEl>
                                          </p:spTgt>
                                        </p:tgtEl>
                                        <p:attrNameLst>
                                          <p:attrName>style.visibility</p:attrName>
                                        </p:attrNameLst>
                                      </p:cBhvr>
                                      <p:to>
                                        <p:strVal val="visible"/>
                                      </p:to>
                                    </p:set>
                                    <p:animScale>
                                      <p:cBhvr>
                                        <p:cTn id="14" dur="1000" decel="50000" fill="hold">
                                          <p:stCondLst>
                                            <p:cond delay="0"/>
                                          </p:stCondLst>
                                        </p:cTn>
                                        <p:tgtEl>
                                          <p:spTgt spid="13315">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3315">
                                            <p:txEl>
                                              <p:pRg st="2" end="2"/>
                                            </p:txEl>
                                          </p:spTgt>
                                        </p:tgtEl>
                                        <p:attrNameLst>
                                          <p:attrName>ppt_x</p:attrName>
                                          <p:attrName>ppt_y</p:attrName>
                                        </p:attrNameLst>
                                      </p:cBhvr>
                                    </p:animMotion>
                                    <p:animEffect transition="in" filter="fade">
                                      <p:cBhvr>
                                        <p:cTn id="16" dur="1000"/>
                                        <p:tgtEl>
                                          <p:spTgt spid="13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BDAC7A78-92AB-4500-94F3-9BFDA8096AEC}"/>
              </a:ext>
            </a:extLst>
          </p:cNvPr>
          <p:cNvSpPr>
            <a:spLocks noGrp="1" noChangeArrowheads="1"/>
          </p:cNvSpPr>
          <p:nvPr>
            <p:ph type="title"/>
          </p:nvPr>
        </p:nvSpPr>
        <p:spPr/>
        <p:txBody>
          <a:bodyPr/>
          <a:lstStyle/>
          <a:p>
            <a:r>
              <a:rPr lang="en-US" altLang="en-US"/>
              <a:t>Outcome</a:t>
            </a:r>
            <a:br>
              <a:rPr lang="en-US" altLang="en-US"/>
            </a:br>
            <a:endParaRPr lang="en-US" altLang="en-US"/>
          </a:p>
        </p:txBody>
      </p:sp>
      <p:sp>
        <p:nvSpPr>
          <p:cNvPr id="14339" name="Content Placeholder 2">
            <a:extLst>
              <a:ext uri="{FF2B5EF4-FFF2-40B4-BE49-F238E27FC236}">
                <a16:creationId xmlns:a16="http://schemas.microsoft.com/office/drawing/2014/main" id="{15321915-AAF0-4DFE-911A-9A77DFB32358}"/>
              </a:ext>
            </a:extLst>
          </p:cNvPr>
          <p:cNvSpPr>
            <a:spLocks noGrp="1" noChangeArrowheads="1"/>
          </p:cNvSpPr>
          <p:nvPr>
            <p:ph sz="half" idx="1"/>
          </p:nvPr>
        </p:nvSpPr>
        <p:spPr>
          <a:xfrm>
            <a:off x="4876800" y="1371600"/>
            <a:ext cx="4038600" cy="4525963"/>
          </a:xfrm>
        </p:spPr>
        <p:txBody>
          <a:bodyPr/>
          <a:lstStyle/>
          <a:p>
            <a:r>
              <a:rPr lang="en-US" altLang="en-US"/>
              <a:t>Limits are determined by the court, not the president</a:t>
            </a:r>
          </a:p>
          <a:p>
            <a:endParaRPr lang="en-US" altLang="en-US"/>
          </a:p>
          <a:p>
            <a:r>
              <a:rPr lang="en-US" altLang="en-US"/>
              <a:t>Tapes’ information did not directly relate to president’s authority granted by Constitution</a:t>
            </a:r>
          </a:p>
          <a:p>
            <a:endParaRPr lang="en-US" altLang="en-US"/>
          </a:p>
          <a:p>
            <a:endParaRPr lang="en-US" altLang="en-US"/>
          </a:p>
        </p:txBody>
      </p:sp>
      <p:pic>
        <p:nvPicPr>
          <p:cNvPr id="63492" name="Picture 7" descr="C:\Documents and Settings\kclements\Local Settings\Temporary Internet Files\Content.IE5\IJOLA5U7\MC900056784[1].wmf">
            <a:extLst>
              <a:ext uri="{FF2B5EF4-FFF2-40B4-BE49-F238E27FC236}">
                <a16:creationId xmlns:a16="http://schemas.microsoft.com/office/drawing/2014/main" id="{48E4F2D6-23F9-477F-8B11-5CD6271F71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95400"/>
            <a:ext cx="373062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dissolve">
                                      <p:cBhvr>
                                        <p:cTn id="7" dur="5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dissolve">
                                      <p:cBhvr>
                                        <p:cTn id="12"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15013D2D-6F33-4416-81B5-00AA70F20E2B}"/>
              </a:ext>
            </a:extLst>
          </p:cNvPr>
          <p:cNvSpPr>
            <a:spLocks noGrp="1" noChangeArrowheads="1"/>
          </p:cNvSpPr>
          <p:nvPr>
            <p:ph type="title"/>
          </p:nvPr>
        </p:nvSpPr>
        <p:spPr/>
        <p:txBody>
          <a:bodyPr/>
          <a:lstStyle/>
          <a:p>
            <a:r>
              <a:rPr lang="en-US" altLang="en-US"/>
              <a:t>Outcome</a:t>
            </a:r>
          </a:p>
        </p:txBody>
      </p:sp>
      <p:sp>
        <p:nvSpPr>
          <p:cNvPr id="14339" name="Content Placeholder 2">
            <a:extLst>
              <a:ext uri="{FF2B5EF4-FFF2-40B4-BE49-F238E27FC236}">
                <a16:creationId xmlns:a16="http://schemas.microsoft.com/office/drawing/2014/main" id="{E264EB3C-5A5F-465D-8795-6EDB55C74B3A}"/>
              </a:ext>
            </a:extLst>
          </p:cNvPr>
          <p:cNvSpPr>
            <a:spLocks noGrp="1" noChangeArrowheads="1"/>
          </p:cNvSpPr>
          <p:nvPr>
            <p:ph sz="half" idx="1"/>
          </p:nvPr>
        </p:nvSpPr>
        <p:spPr/>
        <p:txBody>
          <a:bodyPr/>
          <a:lstStyle/>
          <a:p>
            <a:r>
              <a:rPr lang="en-US" altLang="en-US"/>
              <a:t>Executive privilege can not block information relevant to a criminal prosecution</a:t>
            </a:r>
          </a:p>
          <a:p>
            <a:endParaRPr lang="en-US" altLang="en-US"/>
          </a:p>
          <a:p>
            <a:r>
              <a:rPr lang="en-US" altLang="en-US"/>
              <a:t>President must obey lawful court orders just like any other citizen</a:t>
            </a:r>
          </a:p>
          <a:p>
            <a:endParaRPr lang="en-US" altLang="en-US"/>
          </a:p>
        </p:txBody>
      </p:sp>
      <p:pic>
        <p:nvPicPr>
          <p:cNvPr id="64516" name="Picture 7" descr="C:\Documents and Settings\kclements\Local Settings\Temporary Internet Files\Content.IE5\ATUNA1IJ\MP900289007[1].jpg">
            <a:extLst>
              <a:ext uri="{FF2B5EF4-FFF2-40B4-BE49-F238E27FC236}">
                <a16:creationId xmlns:a16="http://schemas.microsoft.com/office/drawing/2014/main" id="{521FB850-4D5A-42F8-BF9C-14BEBF2B3B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600200"/>
            <a:ext cx="2667000"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4339">
                                            <p:txEl>
                                              <p:pRg st="0" end="0"/>
                                            </p:txEl>
                                          </p:spTgt>
                                        </p:tgtEl>
                                        <p:attrNameLst>
                                          <p:attrName>ppt_x</p:attrName>
                                        </p:attrNameLst>
                                      </p:cBhvr>
                                    </p:anim>
                                    <p:anim from="0" to="-1.0" calcmode="lin" valueType="num">
                                      <p:cBhvr>
                                        <p:cTn id="8" dur="200" decel="50000" autoRev="1" fill="hold">
                                          <p:stCondLst>
                                            <p:cond delay="600"/>
                                          </p:stCondLst>
                                        </p:cTn>
                                        <p:tgtEl>
                                          <p:spTgt spid="14339">
                                            <p:txEl>
                                              <p:pRg st="0" end="0"/>
                                            </p:txEl>
                                          </p:spTgt>
                                        </p:tgtEl>
                                        <p:attrNameLst>
                                          <p:attrName>xshear</p:attrName>
                                        </p:attrNameLst>
                                      </p:cBhvr>
                                    </p:anim>
                                    <p:animScale>
                                      <p:cBhvr>
                                        <p:cTn id="9" dur="200" decel="100000" autoRev="1" fill="hold">
                                          <p:stCondLst>
                                            <p:cond delay="600"/>
                                          </p:stCondLst>
                                        </p:cTn>
                                        <p:tgtEl>
                                          <p:spTgt spid="14339">
                                            <p:txEl>
                                              <p:pRg st="0" end="0"/>
                                            </p:txEl>
                                          </p:spTgt>
                                        </p:tgtEl>
                                      </p:cBhvr>
                                      <p:from x="100000" y="100000"/>
                                      <p:to x="80000" y="100000"/>
                                    </p:animScale>
                                    <p:anim by="(#ppt_h/3+#ppt_w*0.1)" calcmode="lin" valueType="num">
                                      <p:cBhvr additive="sum">
                                        <p:cTn id="10" dur="200" decel="100000" autoRev="1" fill="hold">
                                          <p:stCondLst>
                                            <p:cond delay="600"/>
                                          </p:stCondLst>
                                        </p:cTn>
                                        <p:tgtEl>
                                          <p:spTgt spid="14339">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14339">
                                            <p:txEl>
                                              <p:pRg st="2" end="2"/>
                                            </p:txEl>
                                          </p:spTgt>
                                        </p:tgtEl>
                                        <p:attrNameLst>
                                          <p:attrName>ppt_x</p:attrName>
                                        </p:attrNameLst>
                                      </p:cBhvr>
                                    </p:anim>
                                    <p:anim from="0" to="-1.0" calcmode="lin" valueType="num">
                                      <p:cBhvr>
                                        <p:cTn id="16" dur="200" decel="50000" autoRev="1" fill="hold">
                                          <p:stCondLst>
                                            <p:cond delay="600"/>
                                          </p:stCondLst>
                                        </p:cTn>
                                        <p:tgtEl>
                                          <p:spTgt spid="14339">
                                            <p:txEl>
                                              <p:pRg st="2" end="2"/>
                                            </p:txEl>
                                          </p:spTgt>
                                        </p:tgtEl>
                                        <p:attrNameLst>
                                          <p:attrName>xshear</p:attrName>
                                        </p:attrNameLst>
                                      </p:cBhvr>
                                    </p:anim>
                                    <p:animScale>
                                      <p:cBhvr>
                                        <p:cTn id="17" dur="200" decel="100000" autoRev="1" fill="hold">
                                          <p:stCondLst>
                                            <p:cond delay="600"/>
                                          </p:stCondLst>
                                        </p:cTn>
                                        <p:tgtEl>
                                          <p:spTgt spid="14339">
                                            <p:txEl>
                                              <p:pRg st="2" end="2"/>
                                            </p:txEl>
                                          </p:spTgt>
                                        </p:tgtEl>
                                      </p:cBhvr>
                                      <p:from x="100000" y="100000"/>
                                      <p:to x="80000" y="100000"/>
                                    </p:animScale>
                                    <p:anim by="(#ppt_h/3+#ppt_w*0.1)" calcmode="lin" valueType="num">
                                      <p:cBhvr additive="sum">
                                        <p:cTn id="18" dur="200" decel="100000" autoRev="1" fill="hold">
                                          <p:stCondLst>
                                            <p:cond delay="600"/>
                                          </p:stCondLst>
                                        </p:cTn>
                                        <p:tgtEl>
                                          <p:spTgt spid="14339">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4027D109-6C02-4582-9AE3-504693218A11}"/>
              </a:ext>
            </a:extLst>
          </p:cNvPr>
          <p:cNvSpPr>
            <a:spLocks noGrp="1" noChangeArrowheads="1"/>
          </p:cNvSpPr>
          <p:nvPr>
            <p:ph type="ctrTitle"/>
          </p:nvPr>
        </p:nvSpPr>
        <p:spPr/>
        <p:txBody>
          <a:bodyPr/>
          <a:lstStyle/>
          <a:p>
            <a:r>
              <a:rPr lang="en-US" altLang="en-US"/>
              <a:t>THREE BRANCHES OF GOVERNMENT</a:t>
            </a:r>
          </a:p>
        </p:txBody>
      </p:sp>
      <p:sp>
        <p:nvSpPr>
          <p:cNvPr id="3" name="Subtitle 2">
            <a:extLst>
              <a:ext uri="{FF2B5EF4-FFF2-40B4-BE49-F238E27FC236}">
                <a16:creationId xmlns:a16="http://schemas.microsoft.com/office/drawing/2014/main" id="{59180EF9-E2A3-4209-81F9-2223D378EEA8}"/>
              </a:ext>
            </a:extLst>
          </p:cNvPr>
          <p:cNvSpPr>
            <a:spLocks noGrp="1" noChangeArrowheads="1"/>
          </p:cNvSpPr>
          <p:nvPr>
            <p:ph type="subTitle" idx="1"/>
          </p:nvPr>
        </p:nvSpPr>
        <p:spPr>
          <a:xfrm>
            <a:off x="1371600" y="4267200"/>
            <a:ext cx="6400800" cy="1219200"/>
          </a:xfrm>
        </p:spPr>
        <p:txBody>
          <a:bodyPr/>
          <a:lstStyle/>
          <a:p>
            <a:r>
              <a:rPr lang="en-US" altLang="en-US"/>
              <a:t>A CONSTITUTIONAL BLUEPRINT</a:t>
            </a:r>
          </a:p>
        </p:txBody>
      </p:sp>
      <p:sp>
        <p:nvSpPr>
          <p:cNvPr id="4" name="Footer Placeholder 3">
            <a:extLst>
              <a:ext uri="{FF2B5EF4-FFF2-40B4-BE49-F238E27FC236}">
                <a16:creationId xmlns:a16="http://schemas.microsoft.com/office/drawing/2014/main" id="{25D4492C-BEBF-4173-8724-D7B099566226}"/>
              </a:ext>
            </a:extLst>
          </p:cNvPr>
          <p:cNvSpPr>
            <a:spLocks noGrp="1"/>
          </p:cNvSpPr>
          <p:nvPr>
            <p:ph type="ftr" sz="quarter" idx="11"/>
          </p:nvPr>
        </p:nvSpPr>
        <p:spPr>
          <a:xfrm>
            <a:off x="2438400" y="6400800"/>
            <a:ext cx="4419600" cy="244475"/>
          </a:xfrm>
        </p:spPr>
        <p:txBody>
          <a:bodyPr/>
          <a:lstStyle/>
          <a:p>
            <a:pPr>
              <a:defRPr/>
            </a:pPr>
            <a:r>
              <a:rPr lang="en-US" sz="1400" dirty="0">
                <a:solidFill>
                  <a:schemeClr val="tx1"/>
                </a:solidFill>
                <a:latin typeface="Times New Roman" pitchFamily="18" charset="0"/>
                <a:cs typeface="Times New Roman" pitchFamily="18" charset="0"/>
              </a:rPr>
              <a:t>Created by the Ohio State Bar Foundation</a:t>
            </a:r>
          </a:p>
          <a:p>
            <a:pP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CB72B7E0-6E0D-4E06-8B8A-F71534522D03}"/>
              </a:ext>
            </a:extLst>
          </p:cNvPr>
          <p:cNvSpPr>
            <a:spLocks noGrp="1" noChangeArrowheads="1"/>
          </p:cNvSpPr>
          <p:nvPr>
            <p:ph type="ctrTitle"/>
          </p:nvPr>
        </p:nvSpPr>
        <p:spPr/>
        <p:txBody>
          <a:bodyPr/>
          <a:lstStyle/>
          <a:p>
            <a:r>
              <a:rPr lang="en-US" altLang="en-US"/>
              <a:t>Separation of Powers</a:t>
            </a:r>
          </a:p>
        </p:txBody>
      </p:sp>
      <p:sp>
        <p:nvSpPr>
          <p:cNvPr id="3075" name="Content Placeholder 2">
            <a:extLst>
              <a:ext uri="{FF2B5EF4-FFF2-40B4-BE49-F238E27FC236}">
                <a16:creationId xmlns:a16="http://schemas.microsoft.com/office/drawing/2014/main" id="{1B0BDFA4-1598-421B-A62F-D9E8EC555A2C}"/>
              </a:ext>
            </a:extLst>
          </p:cNvPr>
          <p:cNvSpPr>
            <a:spLocks noGrp="1" noChangeArrowheads="1"/>
          </p:cNvSpPr>
          <p:nvPr>
            <p:ph type="subTitle" idx="1"/>
          </p:nvPr>
        </p:nvSpPr>
        <p:spPr/>
        <p:txBody>
          <a:bodyPr/>
          <a:lstStyle/>
          <a:p>
            <a:r>
              <a:rPr lang="en-US" altLang="en-US"/>
              <a:t>Historical Case</a:t>
            </a:r>
          </a:p>
          <a:p>
            <a:r>
              <a:rPr lang="en-US" altLang="en-US" i="1"/>
              <a:t>Marbury v. Madison </a:t>
            </a:r>
            <a:r>
              <a:rPr lang="en-US" altLang="en-US"/>
              <a:t>(1803)</a:t>
            </a:r>
          </a:p>
          <a:p>
            <a:endParaRPr lang="en-US" altLang="en-US"/>
          </a:p>
          <a:p>
            <a:endParaRPr lang="en-US" altLang="en-US"/>
          </a:p>
        </p:txBody>
      </p:sp>
      <p:sp>
        <p:nvSpPr>
          <p:cNvPr id="66564" name="Footer Placeholder 3">
            <a:extLst>
              <a:ext uri="{FF2B5EF4-FFF2-40B4-BE49-F238E27FC236}">
                <a16:creationId xmlns:a16="http://schemas.microsoft.com/office/drawing/2014/main" id="{DC1BC6A5-9421-46C6-83BB-18EB2F8308C1}"/>
              </a:ext>
            </a:extLst>
          </p:cNvPr>
          <p:cNvSpPr>
            <a:spLocks noGrp="1"/>
          </p:cNvSpPr>
          <p:nvPr>
            <p:ph type="ftr" sz="quarter" idx="11"/>
          </p:nvPr>
        </p:nvSpPr>
        <p:spPr bwMode="auto">
          <a:xfrm>
            <a:off x="2438400" y="6400800"/>
            <a:ext cx="4419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n-US" altLang="en-US" sz="1400"/>
              <a:t>Created by the Ohio State Bar Foundation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1000"/>
                                        <p:tgtEl>
                                          <p:spTgt spid="3075">
                                            <p:txEl>
                                              <p:pRg st="0" end="0"/>
                                            </p:txEl>
                                          </p:spTgt>
                                        </p:tgtEl>
                                      </p:cBhvr>
                                    </p:animEffect>
                                    <p:anim calcmode="lin" valueType="num">
                                      <p:cBhvr>
                                        <p:cTn id="8" dur="1000" fill="hold"/>
                                        <p:tgtEl>
                                          <p:spTgt spid="3075">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07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7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075">
                                            <p:txEl>
                                              <p:pRg st="1" end="1"/>
                                            </p:txEl>
                                          </p:spTgt>
                                        </p:tgtEl>
                                        <p:attrNameLst>
                                          <p:attrName>style.visibility</p:attrName>
                                        </p:attrNameLst>
                                      </p:cBhvr>
                                      <p:to>
                                        <p:strVal val="visible"/>
                                      </p:to>
                                    </p:set>
                                    <p:animEffect transition="in" filter="fade">
                                      <p:cBhvr>
                                        <p:cTn id="15" dur="1000"/>
                                        <p:tgtEl>
                                          <p:spTgt spid="3075">
                                            <p:txEl>
                                              <p:pRg st="1" end="1"/>
                                            </p:txEl>
                                          </p:spTgt>
                                        </p:tgtEl>
                                      </p:cBhvr>
                                    </p:animEffect>
                                    <p:anim calcmode="lin" valueType="num">
                                      <p:cBhvr>
                                        <p:cTn id="16" dur="1000" fill="hold"/>
                                        <p:tgtEl>
                                          <p:spTgt spid="3075">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075">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075">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6CACFA85-E2FA-420A-B616-CF68DDEA9F79}"/>
              </a:ext>
            </a:extLst>
          </p:cNvPr>
          <p:cNvSpPr>
            <a:spLocks noGrp="1" noChangeArrowheads="1"/>
          </p:cNvSpPr>
          <p:nvPr>
            <p:ph type="title"/>
          </p:nvPr>
        </p:nvSpPr>
        <p:spPr/>
        <p:txBody>
          <a:bodyPr/>
          <a:lstStyle/>
          <a:p>
            <a:r>
              <a:rPr lang="en-US" altLang="en-US"/>
              <a:t>Background Story</a:t>
            </a:r>
          </a:p>
        </p:txBody>
      </p:sp>
      <p:sp>
        <p:nvSpPr>
          <p:cNvPr id="5123" name="Content Placeholder 2">
            <a:extLst>
              <a:ext uri="{FF2B5EF4-FFF2-40B4-BE49-F238E27FC236}">
                <a16:creationId xmlns:a16="http://schemas.microsoft.com/office/drawing/2014/main" id="{9276B6D5-0E3D-489F-9EC2-7BDBC9AF952D}"/>
              </a:ext>
            </a:extLst>
          </p:cNvPr>
          <p:cNvSpPr>
            <a:spLocks noGrp="1" noChangeArrowheads="1"/>
          </p:cNvSpPr>
          <p:nvPr>
            <p:ph sz="half" idx="1"/>
          </p:nvPr>
        </p:nvSpPr>
        <p:spPr/>
        <p:txBody>
          <a:bodyPr/>
          <a:lstStyle/>
          <a:p>
            <a:r>
              <a:rPr lang="en-US" altLang="en-US"/>
              <a:t>The Constitution was only 16 years old</a:t>
            </a:r>
          </a:p>
          <a:p>
            <a:endParaRPr lang="en-US" altLang="en-US"/>
          </a:p>
          <a:p>
            <a:r>
              <a:rPr lang="en-US" altLang="en-US"/>
              <a:t>A constitutional feud between outgoing President John Adams and incoming President Thomas Jefferson occurred</a:t>
            </a:r>
          </a:p>
          <a:p>
            <a:endParaRPr lang="en-US" altLang="en-US"/>
          </a:p>
        </p:txBody>
      </p:sp>
      <p:pic>
        <p:nvPicPr>
          <p:cNvPr id="67588" name="Picture 6" descr="C:\Documents and Settings\kclements\Local Settings\Temporary Internet Files\Content.IE5\2XCDIHAD\MC900149511[1].wmf">
            <a:extLst>
              <a:ext uri="{FF2B5EF4-FFF2-40B4-BE49-F238E27FC236}">
                <a16:creationId xmlns:a16="http://schemas.microsoft.com/office/drawing/2014/main" id="{AE744E81-BB1B-4408-B943-FC3EC9882A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2188" y="2133600"/>
            <a:ext cx="3827462"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5123">
                                            <p:txEl>
                                              <p:pRg st="0" end="0"/>
                                            </p:txEl>
                                          </p:spTgt>
                                        </p:tgtEl>
                                        <p:attrNameLst>
                                          <p:attrName>ppt_x</p:attrName>
                                        </p:attrNameLst>
                                      </p:cBhvr>
                                    </p:anim>
                                    <p:anim from="0" to="-1.0" calcmode="lin" valueType="num">
                                      <p:cBhvr>
                                        <p:cTn id="8" dur="200" decel="50000" autoRev="1" fill="hold">
                                          <p:stCondLst>
                                            <p:cond delay="600"/>
                                          </p:stCondLst>
                                        </p:cTn>
                                        <p:tgtEl>
                                          <p:spTgt spid="5123">
                                            <p:txEl>
                                              <p:pRg st="0" end="0"/>
                                            </p:txEl>
                                          </p:spTgt>
                                        </p:tgtEl>
                                        <p:attrNameLst>
                                          <p:attrName>xshear</p:attrName>
                                        </p:attrNameLst>
                                      </p:cBhvr>
                                    </p:anim>
                                    <p:animScale>
                                      <p:cBhvr>
                                        <p:cTn id="9" dur="200" decel="100000" autoRev="1" fill="hold">
                                          <p:stCondLst>
                                            <p:cond delay="600"/>
                                          </p:stCondLst>
                                        </p:cTn>
                                        <p:tgtEl>
                                          <p:spTgt spid="5123">
                                            <p:txEl>
                                              <p:pRg st="0" end="0"/>
                                            </p:txEl>
                                          </p:spTgt>
                                        </p:tgtEl>
                                      </p:cBhvr>
                                      <p:from x="100000" y="100000"/>
                                      <p:to x="80000" y="100000"/>
                                    </p:animScale>
                                    <p:anim by="(#ppt_h/3+#ppt_w*0.1)" calcmode="lin" valueType="num">
                                      <p:cBhvr additive="sum">
                                        <p:cTn id="10" dur="200" decel="100000" autoRev="1" fill="hold">
                                          <p:stCondLst>
                                            <p:cond delay="600"/>
                                          </p:stCondLst>
                                        </p:cTn>
                                        <p:tgtEl>
                                          <p:spTgt spid="5123">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5123">
                                            <p:txEl>
                                              <p:pRg st="2" end="2"/>
                                            </p:txEl>
                                          </p:spTgt>
                                        </p:tgtEl>
                                        <p:attrNameLst>
                                          <p:attrName>ppt_x</p:attrName>
                                        </p:attrNameLst>
                                      </p:cBhvr>
                                    </p:anim>
                                    <p:anim from="0" to="-1.0" calcmode="lin" valueType="num">
                                      <p:cBhvr>
                                        <p:cTn id="16" dur="200" decel="50000" autoRev="1" fill="hold">
                                          <p:stCondLst>
                                            <p:cond delay="600"/>
                                          </p:stCondLst>
                                        </p:cTn>
                                        <p:tgtEl>
                                          <p:spTgt spid="5123">
                                            <p:txEl>
                                              <p:pRg st="2" end="2"/>
                                            </p:txEl>
                                          </p:spTgt>
                                        </p:tgtEl>
                                        <p:attrNameLst>
                                          <p:attrName>xshear</p:attrName>
                                        </p:attrNameLst>
                                      </p:cBhvr>
                                    </p:anim>
                                    <p:animScale>
                                      <p:cBhvr>
                                        <p:cTn id="17" dur="200" decel="100000" autoRev="1" fill="hold">
                                          <p:stCondLst>
                                            <p:cond delay="600"/>
                                          </p:stCondLst>
                                        </p:cTn>
                                        <p:tgtEl>
                                          <p:spTgt spid="5123">
                                            <p:txEl>
                                              <p:pRg st="2" end="2"/>
                                            </p:txEl>
                                          </p:spTgt>
                                        </p:tgtEl>
                                      </p:cBhvr>
                                      <p:from x="100000" y="100000"/>
                                      <p:to x="80000" y="100000"/>
                                    </p:animScale>
                                    <p:anim by="(#ppt_h/3+#ppt_w*0.1)" calcmode="lin" valueType="num">
                                      <p:cBhvr additive="sum">
                                        <p:cTn id="18" dur="200" decel="100000" autoRev="1" fill="hold">
                                          <p:stCondLst>
                                            <p:cond delay="600"/>
                                          </p:stCondLst>
                                        </p:cTn>
                                        <p:tgtEl>
                                          <p:spTgt spid="5123">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6848B09B-7421-4D7A-AC5D-E433407DB990}"/>
              </a:ext>
            </a:extLst>
          </p:cNvPr>
          <p:cNvSpPr>
            <a:spLocks noGrp="1" noChangeArrowheads="1"/>
          </p:cNvSpPr>
          <p:nvPr>
            <p:ph type="title"/>
          </p:nvPr>
        </p:nvSpPr>
        <p:spPr/>
        <p:txBody>
          <a:bodyPr/>
          <a:lstStyle/>
          <a:p>
            <a:r>
              <a:rPr lang="en-US" altLang="en-US"/>
              <a:t>Background Story</a:t>
            </a:r>
          </a:p>
        </p:txBody>
      </p:sp>
      <p:sp>
        <p:nvSpPr>
          <p:cNvPr id="6147" name="Content Placeholder 2">
            <a:extLst>
              <a:ext uri="{FF2B5EF4-FFF2-40B4-BE49-F238E27FC236}">
                <a16:creationId xmlns:a16="http://schemas.microsoft.com/office/drawing/2014/main" id="{7ACFF929-120E-4874-A72F-EFCE3DD5C2FA}"/>
              </a:ext>
            </a:extLst>
          </p:cNvPr>
          <p:cNvSpPr>
            <a:spLocks noGrp="1" noChangeArrowheads="1"/>
          </p:cNvSpPr>
          <p:nvPr>
            <p:ph sz="half" idx="1"/>
          </p:nvPr>
        </p:nvSpPr>
        <p:spPr>
          <a:xfrm>
            <a:off x="4800600" y="1524000"/>
            <a:ext cx="4343400" cy="4525963"/>
          </a:xfrm>
        </p:spPr>
        <p:txBody>
          <a:bodyPr/>
          <a:lstStyle/>
          <a:p>
            <a:r>
              <a:rPr lang="en-US" altLang="en-US"/>
              <a:t>Founding Fathers never said who had final say about constitutional issues</a:t>
            </a:r>
          </a:p>
          <a:p>
            <a:endParaRPr lang="en-US" altLang="en-US"/>
          </a:p>
          <a:p>
            <a:r>
              <a:rPr lang="en-US" altLang="en-US"/>
              <a:t>Lame Duck President John Adams appointed 58 people to government jobs, including William Marbury</a:t>
            </a:r>
          </a:p>
          <a:p>
            <a:endParaRPr lang="en-US" altLang="en-US"/>
          </a:p>
          <a:p>
            <a:endParaRPr lang="en-US" altLang="en-US"/>
          </a:p>
        </p:txBody>
      </p:sp>
      <p:pic>
        <p:nvPicPr>
          <p:cNvPr id="68612" name="Picture 6" descr="C:\Documents and Settings\kclements\Local Settings\Temporary Internet Files\Content.IE5\FPJWPNY3\MC900097633[1].wmf">
            <a:extLst>
              <a:ext uri="{FF2B5EF4-FFF2-40B4-BE49-F238E27FC236}">
                <a16:creationId xmlns:a16="http://schemas.microsoft.com/office/drawing/2014/main" id="{D8F99B5E-E718-456D-9208-035AF0B957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57400"/>
            <a:ext cx="3570288" cy="368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Scale>
                                      <p:cBhvr>
                                        <p:cTn id="7" dur="1000" decel="50000" fill="hold">
                                          <p:stCondLst>
                                            <p:cond delay="0"/>
                                          </p:stCondLst>
                                        </p:cTn>
                                        <p:tgtEl>
                                          <p:spTgt spid="614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147">
                                            <p:txEl>
                                              <p:pRg st="0" end="0"/>
                                            </p:txEl>
                                          </p:spTgt>
                                        </p:tgtEl>
                                        <p:attrNameLst>
                                          <p:attrName>ppt_x</p:attrName>
                                          <p:attrName>ppt_y</p:attrName>
                                        </p:attrNameLst>
                                      </p:cBhvr>
                                    </p:animMotion>
                                    <p:animEffect transition="in" filter="fade">
                                      <p:cBhvr>
                                        <p:cTn id="9" dur="1000"/>
                                        <p:tgtEl>
                                          <p:spTgt spid="614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6147">
                                            <p:txEl>
                                              <p:pRg st="2" end="2"/>
                                            </p:txEl>
                                          </p:spTgt>
                                        </p:tgtEl>
                                        <p:attrNameLst>
                                          <p:attrName>style.visibility</p:attrName>
                                        </p:attrNameLst>
                                      </p:cBhvr>
                                      <p:to>
                                        <p:strVal val="visible"/>
                                      </p:to>
                                    </p:set>
                                    <p:animScale>
                                      <p:cBhvr>
                                        <p:cTn id="14" dur="1000" decel="50000" fill="hold">
                                          <p:stCondLst>
                                            <p:cond delay="0"/>
                                          </p:stCondLst>
                                        </p:cTn>
                                        <p:tgtEl>
                                          <p:spTgt spid="6147">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6147">
                                            <p:txEl>
                                              <p:pRg st="2" end="2"/>
                                            </p:txEl>
                                          </p:spTgt>
                                        </p:tgtEl>
                                        <p:attrNameLst>
                                          <p:attrName>ppt_x</p:attrName>
                                          <p:attrName>ppt_y</p:attrName>
                                        </p:attrNameLst>
                                      </p:cBhvr>
                                    </p:animMotion>
                                    <p:animEffect transition="in" filter="fade">
                                      <p:cBhvr>
                                        <p:cTn id="16" dur="10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864E7EC7-003C-45C7-A4B9-6D52E3D1D8E7}"/>
              </a:ext>
            </a:extLst>
          </p:cNvPr>
          <p:cNvSpPr>
            <a:spLocks noGrp="1" noChangeArrowheads="1"/>
          </p:cNvSpPr>
          <p:nvPr>
            <p:ph type="title"/>
          </p:nvPr>
        </p:nvSpPr>
        <p:spPr/>
        <p:txBody>
          <a:bodyPr/>
          <a:lstStyle/>
          <a:p>
            <a:r>
              <a:rPr lang="en-US" altLang="en-US"/>
              <a:t>Background Story</a:t>
            </a:r>
          </a:p>
        </p:txBody>
      </p:sp>
      <p:sp>
        <p:nvSpPr>
          <p:cNvPr id="7171" name="Content Placeholder 2">
            <a:extLst>
              <a:ext uri="{FF2B5EF4-FFF2-40B4-BE49-F238E27FC236}">
                <a16:creationId xmlns:a16="http://schemas.microsoft.com/office/drawing/2014/main" id="{44E202F7-FE5B-4AED-8B8C-05EB308645A8}"/>
              </a:ext>
            </a:extLst>
          </p:cNvPr>
          <p:cNvSpPr>
            <a:spLocks noGrp="1" noChangeArrowheads="1"/>
          </p:cNvSpPr>
          <p:nvPr>
            <p:ph sz="half" idx="1"/>
          </p:nvPr>
        </p:nvSpPr>
        <p:spPr/>
        <p:txBody>
          <a:bodyPr/>
          <a:lstStyle/>
          <a:p>
            <a:r>
              <a:rPr lang="en-US" altLang="en-US"/>
              <a:t>Appointees could not start jobs without signed papers in hand from Adams</a:t>
            </a:r>
          </a:p>
          <a:p>
            <a:endParaRPr lang="en-US" altLang="en-US"/>
          </a:p>
          <a:p>
            <a:r>
              <a:rPr lang="en-US" altLang="en-US"/>
              <a:t>Marbury’s papers were not delivered before Jefferson took office</a:t>
            </a:r>
          </a:p>
        </p:txBody>
      </p:sp>
      <p:pic>
        <p:nvPicPr>
          <p:cNvPr id="69636" name="Picture 6" descr="C:\Documents and Settings\kclements\Local Settings\Temporary Internet Files\Content.IE5\X2E01N86\MP900446436[1].jpg">
            <a:extLst>
              <a:ext uri="{FF2B5EF4-FFF2-40B4-BE49-F238E27FC236}">
                <a16:creationId xmlns:a16="http://schemas.microsoft.com/office/drawing/2014/main" id="{9BCB3B87-FF12-4585-8CF9-C95EB5AF72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752600"/>
            <a:ext cx="2746375"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7171">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17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Effect transition="in" filter="fade">
                                      <p:cBhvr>
                                        <p:cTn id="15" dur="1000"/>
                                        <p:tgtEl>
                                          <p:spTgt spid="7171">
                                            <p:txEl>
                                              <p:pRg st="2" end="2"/>
                                            </p:txEl>
                                          </p:spTgt>
                                        </p:tgtEl>
                                      </p:cBhvr>
                                    </p:animEffect>
                                    <p:anim calcmode="lin" valueType="num">
                                      <p:cBhvr>
                                        <p:cTn id="16"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7171">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171">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329593C3-6F71-4DAB-BD7E-A47F6C47209B}"/>
              </a:ext>
            </a:extLst>
          </p:cNvPr>
          <p:cNvSpPr>
            <a:spLocks noGrp="1" noChangeArrowheads="1"/>
          </p:cNvSpPr>
          <p:nvPr>
            <p:ph type="title"/>
          </p:nvPr>
        </p:nvSpPr>
        <p:spPr/>
        <p:txBody>
          <a:bodyPr/>
          <a:lstStyle/>
          <a:p>
            <a:r>
              <a:rPr lang="en-US" altLang="en-US"/>
              <a:t>Background Story</a:t>
            </a:r>
          </a:p>
        </p:txBody>
      </p:sp>
      <p:sp>
        <p:nvSpPr>
          <p:cNvPr id="7171" name="Content Placeholder 2">
            <a:extLst>
              <a:ext uri="{FF2B5EF4-FFF2-40B4-BE49-F238E27FC236}">
                <a16:creationId xmlns:a16="http://schemas.microsoft.com/office/drawing/2014/main" id="{9973318A-5417-4314-830B-CE3B52BEC29B}"/>
              </a:ext>
            </a:extLst>
          </p:cNvPr>
          <p:cNvSpPr>
            <a:spLocks noGrp="1" noChangeArrowheads="1"/>
          </p:cNvSpPr>
          <p:nvPr>
            <p:ph sz="half" idx="1"/>
          </p:nvPr>
        </p:nvSpPr>
        <p:spPr>
          <a:xfrm>
            <a:off x="4876800" y="1447800"/>
            <a:ext cx="4038600" cy="4525963"/>
          </a:xfrm>
        </p:spPr>
        <p:txBody>
          <a:bodyPr/>
          <a:lstStyle/>
          <a:p>
            <a:r>
              <a:rPr lang="en-US" altLang="en-US"/>
              <a:t>Jefferson’s Secretary of State, James Madison, was told not to deliver papers to Marbury</a:t>
            </a:r>
          </a:p>
          <a:p>
            <a:endParaRPr lang="en-US" altLang="en-US"/>
          </a:p>
          <a:p>
            <a:r>
              <a:rPr lang="en-US" altLang="en-US"/>
              <a:t>Jefferson wanted to appoint someone else</a:t>
            </a:r>
          </a:p>
        </p:txBody>
      </p:sp>
      <p:pic>
        <p:nvPicPr>
          <p:cNvPr id="70660" name="Picture 5" descr="http://t2.gstatic.com/images?q=tbn:ANd9GcRi9I_Ww0aRCCALitHzzS3mSfGZbUWy1P-WLZOtFTbHbTqa2rF4">
            <a:extLst>
              <a:ext uri="{FF2B5EF4-FFF2-40B4-BE49-F238E27FC236}">
                <a16:creationId xmlns:a16="http://schemas.microsoft.com/office/drawing/2014/main" id="{6E0E7BA0-69B1-4402-825C-2DD1C84292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4344988" cy="325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Box 4">
            <a:extLst>
              <a:ext uri="{FF2B5EF4-FFF2-40B4-BE49-F238E27FC236}">
                <a16:creationId xmlns:a16="http://schemas.microsoft.com/office/drawing/2014/main" id="{7483A390-D758-490A-8D56-ACCEA7E76F92}"/>
              </a:ext>
            </a:extLst>
          </p:cNvPr>
          <p:cNvSpPr txBox="1">
            <a:spLocks noChangeArrowheads="1"/>
          </p:cNvSpPr>
          <p:nvPr/>
        </p:nvSpPr>
        <p:spPr bwMode="auto">
          <a:xfrm>
            <a:off x="685800" y="4800600"/>
            <a:ext cx="365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200"/>
              <a:t>         Marbury                                       Madison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box(in)">
                                      <p:cBhvr>
                                        <p:cTn id="7" dur="5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box(in)">
                                      <p:cBhvr>
                                        <p:cTn id="12" dur="5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68009328-EC40-4EE4-8A25-8FFEA6FD0352}"/>
              </a:ext>
            </a:extLst>
          </p:cNvPr>
          <p:cNvSpPr>
            <a:spLocks noGrp="1" noChangeArrowheads="1"/>
          </p:cNvSpPr>
          <p:nvPr>
            <p:ph type="title"/>
          </p:nvPr>
        </p:nvSpPr>
        <p:spPr/>
        <p:txBody>
          <a:bodyPr/>
          <a:lstStyle/>
          <a:p>
            <a:r>
              <a:rPr lang="en-US" altLang="en-US"/>
              <a:t>Background Story</a:t>
            </a:r>
          </a:p>
        </p:txBody>
      </p:sp>
      <p:sp>
        <p:nvSpPr>
          <p:cNvPr id="9219" name="Content Placeholder 2">
            <a:extLst>
              <a:ext uri="{FF2B5EF4-FFF2-40B4-BE49-F238E27FC236}">
                <a16:creationId xmlns:a16="http://schemas.microsoft.com/office/drawing/2014/main" id="{9C588F44-291F-481B-8954-236426CEBE2A}"/>
              </a:ext>
            </a:extLst>
          </p:cNvPr>
          <p:cNvSpPr>
            <a:spLocks noGrp="1" noChangeArrowheads="1"/>
          </p:cNvSpPr>
          <p:nvPr>
            <p:ph sz="half" idx="1"/>
          </p:nvPr>
        </p:nvSpPr>
        <p:spPr/>
        <p:txBody>
          <a:bodyPr/>
          <a:lstStyle/>
          <a:p>
            <a:r>
              <a:rPr lang="en-US" altLang="en-US"/>
              <a:t>Marbury sued Madison</a:t>
            </a:r>
          </a:p>
          <a:p>
            <a:endParaRPr lang="en-US" altLang="en-US"/>
          </a:p>
          <a:p>
            <a:r>
              <a:rPr lang="en-US" altLang="en-US"/>
              <a:t>Marbury went to the Supreme Court</a:t>
            </a:r>
          </a:p>
          <a:p>
            <a:endParaRPr lang="en-US" altLang="en-US"/>
          </a:p>
          <a:p>
            <a:r>
              <a:rPr lang="en-US" altLang="en-US"/>
              <a:t>Marbury wanted to force Madison to deliver the paperwork</a:t>
            </a:r>
          </a:p>
        </p:txBody>
      </p:sp>
      <p:pic>
        <p:nvPicPr>
          <p:cNvPr id="71684" name="Picture 6" descr="C:\Documents and Settings\kclements\Local Settings\Temporary Internet Files\Content.IE5\IJOLA5U7\MC900292576[1].wmf">
            <a:extLst>
              <a:ext uri="{FF2B5EF4-FFF2-40B4-BE49-F238E27FC236}">
                <a16:creationId xmlns:a16="http://schemas.microsoft.com/office/drawing/2014/main" id="{EF866559-5B90-4F6E-9C94-253369E58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2963" y="2209800"/>
            <a:ext cx="4491037"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dissolve">
                                      <p:cBhvr>
                                        <p:cTn id="7" dur="500"/>
                                        <p:tgtEl>
                                          <p:spTgt spid="9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dissolve">
                                      <p:cBhvr>
                                        <p:cTn id="12" dur="500"/>
                                        <p:tgtEl>
                                          <p:spTgt spid="92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219">
                                            <p:txEl>
                                              <p:pRg st="4" end="4"/>
                                            </p:txEl>
                                          </p:spTgt>
                                        </p:tgtEl>
                                        <p:attrNameLst>
                                          <p:attrName>style.visibility</p:attrName>
                                        </p:attrNameLst>
                                      </p:cBhvr>
                                      <p:to>
                                        <p:strVal val="visible"/>
                                      </p:to>
                                    </p:set>
                                    <p:animEffect transition="in" filter="dissolve">
                                      <p:cBhvr>
                                        <p:cTn id="17"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485181AB-D6FE-4217-8AF0-61C16D86A16D}"/>
              </a:ext>
            </a:extLst>
          </p:cNvPr>
          <p:cNvSpPr>
            <a:spLocks noGrp="1" noChangeArrowheads="1"/>
          </p:cNvSpPr>
          <p:nvPr>
            <p:ph type="title"/>
          </p:nvPr>
        </p:nvSpPr>
        <p:spPr/>
        <p:txBody>
          <a:bodyPr/>
          <a:lstStyle/>
          <a:p>
            <a:r>
              <a:rPr lang="en-US" altLang="en-US"/>
              <a:t>Background Story</a:t>
            </a:r>
          </a:p>
        </p:txBody>
      </p:sp>
      <p:sp>
        <p:nvSpPr>
          <p:cNvPr id="10243" name="Content Placeholder 2">
            <a:extLst>
              <a:ext uri="{FF2B5EF4-FFF2-40B4-BE49-F238E27FC236}">
                <a16:creationId xmlns:a16="http://schemas.microsoft.com/office/drawing/2014/main" id="{171C6560-61A7-4380-A76F-18B063772105}"/>
              </a:ext>
            </a:extLst>
          </p:cNvPr>
          <p:cNvSpPr>
            <a:spLocks noGrp="1" noChangeArrowheads="1"/>
          </p:cNvSpPr>
          <p:nvPr>
            <p:ph sz="half" idx="1"/>
          </p:nvPr>
        </p:nvSpPr>
        <p:spPr>
          <a:xfrm>
            <a:off x="4724400" y="1524000"/>
            <a:ext cx="4038600" cy="4525963"/>
          </a:xfrm>
        </p:spPr>
        <p:txBody>
          <a:bodyPr/>
          <a:lstStyle/>
          <a:p>
            <a:r>
              <a:rPr lang="en-US" altLang="en-US"/>
              <a:t>Marbury would have already been on the job if papers had been delivered on time</a:t>
            </a:r>
          </a:p>
          <a:p>
            <a:endParaRPr lang="en-US" altLang="en-US"/>
          </a:p>
          <a:p>
            <a:r>
              <a:rPr lang="en-US" altLang="en-US"/>
              <a:t>Marbury thought he deserved the job</a:t>
            </a:r>
          </a:p>
        </p:txBody>
      </p:sp>
      <p:pic>
        <p:nvPicPr>
          <p:cNvPr id="72708" name="Picture 6" descr="C:\Documents and Settings\kclements\Local Settings\Temporary Internet Files\Content.IE5\ATUNA1IJ\MC900024468[1].wmf">
            <a:extLst>
              <a:ext uri="{FF2B5EF4-FFF2-40B4-BE49-F238E27FC236}">
                <a16:creationId xmlns:a16="http://schemas.microsoft.com/office/drawing/2014/main" id="{C4930795-996F-45FF-9BCE-A6DB7E7E9E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3" y="1600200"/>
            <a:ext cx="5084762"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0243">
                                            <p:txEl>
                                              <p:pRg st="0" end="0"/>
                                            </p:txEl>
                                          </p:spTgt>
                                        </p:tgtEl>
                                        <p:attrNameLst>
                                          <p:attrName>ppt_x</p:attrName>
                                        </p:attrNameLst>
                                      </p:cBhvr>
                                    </p:anim>
                                    <p:anim from="0" to="-1.0" calcmode="lin" valueType="num">
                                      <p:cBhvr>
                                        <p:cTn id="8" dur="200" decel="50000" autoRev="1" fill="hold">
                                          <p:stCondLst>
                                            <p:cond delay="600"/>
                                          </p:stCondLst>
                                        </p:cTn>
                                        <p:tgtEl>
                                          <p:spTgt spid="10243">
                                            <p:txEl>
                                              <p:pRg st="0" end="0"/>
                                            </p:txEl>
                                          </p:spTgt>
                                        </p:tgtEl>
                                        <p:attrNameLst>
                                          <p:attrName>xshear</p:attrName>
                                        </p:attrNameLst>
                                      </p:cBhvr>
                                    </p:anim>
                                    <p:animScale>
                                      <p:cBhvr>
                                        <p:cTn id="9" dur="200" decel="100000" autoRev="1" fill="hold">
                                          <p:stCondLst>
                                            <p:cond delay="600"/>
                                          </p:stCondLst>
                                        </p:cTn>
                                        <p:tgtEl>
                                          <p:spTgt spid="10243">
                                            <p:txEl>
                                              <p:pRg st="0" end="0"/>
                                            </p:txEl>
                                          </p:spTgt>
                                        </p:tgtEl>
                                      </p:cBhvr>
                                      <p:from x="100000" y="100000"/>
                                      <p:to x="80000" y="100000"/>
                                    </p:animScale>
                                    <p:anim by="(#ppt_h/3+#ppt_w*0.1)" calcmode="lin" valueType="num">
                                      <p:cBhvr additive="sum">
                                        <p:cTn id="10" dur="200" decel="100000" autoRev="1" fill="hold">
                                          <p:stCondLst>
                                            <p:cond delay="600"/>
                                          </p:stCondLst>
                                        </p:cTn>
                                        <p:tgtEl>
                                          <p:spTgt spid="10243">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10243">
                                            <p:txEl>
                                              <p:pRg st="2" end="2"/>
                                            </p:txEl>
                                          </p:spTgt>
                                        </p:tgtEl>
                                        <p:attrNameLst>
                                          <p:attrName>ppt_x</p:attrName>
                                        </p:attrNameLst>
                                      </p:cBhvr>
                                    </p:anim>
                                    <p:anim from="0" to="-1.0" calcmode="lin" valueType="num">
                                      <p:cBhvr>
                                        <p:cTn id="16" dur="200" decel="50000" autoRev="1" fill="hold">
                                          <p:stCondLst>
                                            <p:cond delay="600"/>
                                          </p:stCondLst>
                                        </p:cTn>
                                        <p:tgtEl>
                                          <p:spTgt spid="10243">
                                            <p:txEl>
                                              <p:pRg st="2" end="2"/>
                                            </p:txEl>
                                          </p:spTgt>
                                        </p:tgtEl>
                                        <p:attrNameLst>
                                          <p:attrName>xshear</p:attrName>
                                        </p:attrNameLst>
                                      </p:cBhvr>
                                    </p:anim>
                                    <p:animScale>
                                      <p:cBhvr>
                                        <p:cTn id="17" dur="200" decel="100000" autoRev="1" fill="hold">
                                          <p:stCondLst>
                                            <p:cond delay="600"/>
                                          </p:stCondLst>
                                        </p:cTn>
                                        <p:tgtEl>
                                          <p:spTgt spid="10243">
                                            <p:txEl>
                                              <p:pRg st="2" end="2"/>
                                            </p:txEl>
                                          </p:spTgt>
                                        </p:tgtEl>
                                      </p:cBhvr>
                                      <p:from x="100000" y="100000"/>
                                      <p:to x="80000" y="100000"/>
                                    </p:animScale>
                                    <p:anim by="(#ppt_h/3+#ppt_w*0.1)" calcmode="lin" valueType="num">
                                      <p:cBhvr additive="sum">
                                        <p:cTn id="18" dur="200" decel="100000" autoRev="1" fill="hold">
                                          <p:stCondLst>
                                            <p:cond delay="600"/>
                                          </p:stCondLst>
                                        </p:cTn>
                                        <p:tgtEl>
                                          <p:spTgt spid="10243">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FE2CC317-9A92-45DB-9E2F-CCF2955DE0D4}"/>
              </a:ext>
            </a:extLst>
          </p:cNvPr>
          <p:cNvSpPr>
            <a:spLocks noGrp="1" noChangeArrowheads="1"/>
          </p:cNvSpPr>
          <p:nvPr>
            <p:ph type="title"/>
          </p:nvPr>
        </p:nvSpPr>
        <p:spPr/>
        <p:txBody>
          <a:bodyPr/>
          <a:lstStyle/>
          <a:p>
            <a:r>
              <a:rPr lang="en-US" altLang="en-US"/>
              <a:t>Legal Problem</a:t>
            </a:r>
          </a:p>
        </p:txBody>
      </p:sp>
      <p:sp>
        <p:nvSpPr>
          <p:cNvPr id="10243" name="Content Placeholder 2">
            <a:extLst>
              <a:ext uri="{FF2B5EF4-FFF2-40B4-BE49-F238E27FC236}">
                <a16:creationId xmlns:a16="http://schemas.microsoft.com/office/drawing/2014/main" id="{3E6D0FEB-FBFA-406D-9A7D-69FDA8659A85}"/>
              </a:ext>
            </a:extLst>
          </p:cNvPr>
          <p:cNvSpPr>
            <a:spLocks noGrp="1" noChangeArrowheads="1"/>
          </p:cNvSpPr>
          <p:nvPr>
            <p:ph sz="half" idx="1"/>
          </p:nvPr>
        </p:nvSpPr>
        <p:spPr/>
        <p:txBody>
          <a:bodyPr/>
          <a:lstStyle/>
          <a:p>
            <a:r>
              <a:rPr lang="en-US" altLang="en-US"/>
              <a:t>Whose job was it?</a:t>
            </a:r>
          </a:p>
          <a:p>
            <a:endParaRPr lang="en-US" altLang="en-US"/>
          </a:p>
          <a:p>
            <a:r>
              <a:rPr lang="en-US" altLang="en-US"/>
              <a:t>Could Supreme Court order president to do something?</a:t>
            </a:r>
          </a:p>
          <a:p>
            <a:endParaRPr lang="en-US" altLang="en-US"/>
          </a:p>
          <a:p>
            <a:r>
              <a:rPr lang="en-US" altLang="en-US"/>
              <a:t>Who would have final say?</a:t>
            </a:r>
          </a:p>
        </p:txBody>
      </p:sp>
      <p:pic>
        <p:nvPicPr>
          <p:cNvPr id="73732" name="Picture 7" descr="C:\Documents and Settings\kclements\Local Settings\Temporary Internet Files\Content.IE5\QD8ISSHY\MP900289008[1].jpg">
            <a:extLst>
              <a:ext uri="{FF2B5EF4-FFF2-40B4-BE49-F238E27FC236}">
                <a16:creationId xmlns:a16="http://schemas.microsoft.com/office/drawing/2014/main" id="{8D961D07-2B09-4849-878F-11E5ECFC5D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5417"/>
          <a:stretch>
            <a:fillRect/>
          </a:stretch>
        </p:blipFill>
        <p:spPr bwMode="auto">
          <a:xfrm>
            <a:off x="5011738" y="1752600"/>
            <a:ext cx="34861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Scale>
                                      <p:cBhvr>
                                        <p:cTn id="7" dur="1000" decel="50000" fill="hold">
                                          <p:stCondLst>
                                            <p:cond delay="0"/>
                                          </p:stCondLst>
                                        </p:cTn>
                                        <p:tgtEl>
                                          <p:spTgt spid="1024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243">
                                            <p:txEl>
                                              <p:pRg st="0" end="0"/>
                                            </p:txEl>
                                          </p:spTgt>
                                        </p:tgtEl>
                                        <p:attrNameLst>
                                          <p:attrName>ppt_x</p:attrName>
                                          <p:attrName>ppt_y</p:attrName>
                                        </p:attrNameLst>
                                      </p:cBhvr>
                                    </p:animMotion>
                                    <p:animEffect transition="in" filter="fade">
                                      <p:cBhvr>
                                        <p:cTn id="9" dur="1000"/>
                                        <p:tgtEl>
                                          <p:spTgt spid="1024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10243">
                                            <p:txEl>
                                              <p:pRg st="2" end="2"/>
                                            </p:txEl>
                                          </p:spTgt>
                                        </p:tgtEl>
                                        <p:attrNameLst>
                                          <p:attrName>style.visibility</p:attrName>
                                        </p:attrNameLst>
                                      </p:cBhvr>
                                      <p:to>
                                        <p:strVal val="visible"/>
                                      </p:to>
                                    </p:set>
                                    <p:animScale>
                                      <p:cBhvr>
                                        <p:cTn id="14" dur="1000" decel="50000" fill="hold">
                                          <p:stCondLst>
                                            <p:cond delay="0"/>
                                          </p:stCondLst>
                                        </p:cTn>
                                        <p:tgtEl>
                                          <p:spTgt spid="1024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0243">
                                            <p:txEl>
                                              <p:pRg st="2" end="2"/>
                                            </p:txEl>
                                          </p:spTgt>
                                        </p:tgtEl>
                                        <p:attrNameLst>
                                          <p:attrName>ppt_x</p:attrName>
                                          <p:attrName>ppt_y</p:attrName>
                                        </p:attrNameLst>
                                      </p:cBhvr>
                                    </p:animMotion>
                                    <p:animEffect transition="in" filter="fade">
                                      <p:cBhvr>
                                        <p:cTn id="16" dur="1000"/>
                                        <p:tgtEl>
                                          <p:spTgt spid="10243">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10243">
                                            <p:txEl>
                                              <p:pRg st="4" end="4"/>
                                            </p:txEl>
                                          </p:spTgt>
                                        </p:tgtEl>
                                        <p:attrNameLst>
                                          <p:attrName>style.visibility</p:attrName>
                                        </p:attrNameLst>
                                      </p:cBhvr>
                                      <p:to>
                                        <p:strVal val="visible"/>
                                      </p:to>
                                    </p:set>
                                    <p:animScale>
                                      <p:cBhvr>
                                        <p:cTn id="21" dur="1000" decel="50000" fill="hold">
                                          <p:stCondLst>
                                            <p:cond delay="0"/>
                                          </p:stCondLst>
                                        </p:cTn>
                                        <p:tgtEl>
                                          <p:spTgt spid="1024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0243">
                                            <p:txEl>
                                              <p:pRg st="4" end="4"/>
                                            </p:txEl>
                                          </p:spTgt>
                                        </p:tgtEl>
                                        <p:attrNameLst>
                                          <p:attrName>ppt_x</p:attrName>
                                          <p:attrName>ppt_y</p:attrName>
                                        </p:attrNameLst>
                                      </p:cBhvr>
                                    </p:animMotion>
                                    <p:animEffect transition="in" filter="fade">
                                      <p:cBhvr>
                                        <p:cTn id="23" dur="10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9499298A-DFBF-453B-9C57-4DE0DAC2392C}"/>
              </a:ext>
            </a:extLst>
          </p:cNvPr>
          <p:cNvSpPr>
            <a:spLocks noGrp="1" noChangeArrowheads="1"/>
          </p:cNvSpPr>
          <p:nvPr>
            <p:ph type="title"/>
          </p:nvPr>
        </p:nvSpPr>
        <p:spPr/>
        <p:txBody>
          <a:bodyPr/>
          <a:lstStyle/>
          <a:p>
            <a:r>
              <a:rPr lang="en-US" altLang="en-US"/>
              <a:t>Marbury’s Arguments</a:t>
            </a:r>
          </a:p>
        </p:txBody>
      </p:sp>
      <p:sp>
        <p:nvSpPr>
          <p:cNvPr id="3" name="Content Placeholder 2">
            <a:extLst>
              <a:ext uri="{FF2B5EF4-FFF2-40B4-BE49-F238E27FC236}">
                <a16:creationId xmlns:a16="http://schemas.microsoft.com/office/drawing/2014/main" id="{39B919ED-79D2-4F9A-8351-B8ED7ED8CF76}"/>
              </a:ext>
            </a:extLst>
          </p:cNvPr>
          <p:cNvSpPr>
            <a:spLocks noGrp="1"/>
          </p:cNvSpPr>
          <p:nvPr>
            <p:ph sz="half" idx="1"/>
          </p:nvPr>
        </p:nvSpPr>
        <p:spPr>
          <a:xfrm>
            <a:off x="3733800" y="1219200"/>
            <a:ext cx="5114925" cy="4419600"/>
          </a:xfrm>
        </p:spPr>
        <p:txBody>
          <a:bodyPr/>
          <a:lstStyle/>
          <a:p>
            <a:pPr>
              <a:defRPr/>
            </a:pPr>
            <a:r>
              <a:rPr lang="en-US" dirty="0"/>
              <a:t>He was legally appointed to the job</a:t>
            </a:r>
          </a:p>
          <a:p>
            <a:pPr marL="0" indent="0">
              <a:buFontTx/>
              <a:buNone/>
              <a:defRPr/>
            </a:pPr>
            <a:endParaRPr lang="en-US" dirty="0"/>
          </a:p>
          <a:p>
            <a:pPr>
              <a:defRPr/>
            </a:pPr>
            <a:r>
              <a:rPr lang="en-US" dirty="0"/>
              <a:t>Jefferson could not undercut Adams</a:t>
            </a:r>
          </a:p>
          <a:p>
            <a:pPr>
              <a:defRPr/>
            </a:pPr>
            <a:endParaRPr lang="en-US" dirty="0"/>
          </a:p>
          <a:p>
            <a:pPr>
              <a:defRPr/>
            </a:pPr>
            <a:r>
              <a:rPr lang="en-US" dirty="0"/>
              <a:t>Congress’s Judiciary Act of 1789 (the establishment of a judicial system) gave the Supreme Court the power to tell another branch of government what to do</a:t>
            </a:r>
          </a:p>
        </p:txBody>
      </p:sp>
      <p:pic>
        <p:nvPicPr>
          <p:cNvPr id="74756" name="Picture 5" descr="C:\Documents and Settings\kclements\Local Settings\Temporary Internet Files\Content.IE5\YXGW8EHI\MC900149510[1].wmf">
            <a:extLst>
              <a:ext uri="{FF2B5EF4-FFF2-40B4-BE49-F238E27FC236}">
                <a16:creationId xmlns:a16="http://schemas.microsoft.com/office/drawing/2014/main" id="{1CB67FC1-E183-413F-999A-BA5A68FDC5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075" y="2144713"/>
            <a:ext cx="3351213" cy="257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anim calcmode="lin" valueType="num">
                                      <p:cBhvr>
                                        <p:cTn id="2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0CE706E5-7047-4D86-B399-0545823A24D7}"/>
              </a:ext>
            </a:extLst>
          </p:cNvPr>
          <p:cNvSpPr>
            <a:spLocks noGrp="1" noChangeArrowheads="1"/>
          </p:cNvSpPr>
          <p:nvPr>
            <p:ph type="title"/>
          </p:nvPr>
        </p:nvSpPr>
        <p:spPr/>
        <p:txBody>
          <a:bodyPr/>
          <a:lstStyle/>
          <a:p>
            <a:r>
              <a:rPr lang="en-US" altLang="en-US"/>
              <a:t>Madison’s Arguments</a:t>
            </a:r>
          </a:p>
        </p:txBody>
      </p:sp>
      <p:sp>
        <p:nvSpPr>
          <p:cNvPr id="12291" name="Content Placeholder 2">
            <a:extLst>
              <a:ext uri="{FF2B5EF4-FFF2-40B4-BE49-F238E27FC236}">
                <a16:creationId xmlns:a16="http://schemas.microsoft.com/office/drawing/2014/main" id="{4F2D0F9C-34DE-42B0-9E5E-68214EB012A6}"/>
              </a:ext>
            </a:extLst>
          </p:cNvPr>
          <p:cNvSpPr>
            <a:spLocks noGrp="1" noChangeArrowheads="1"/>
          </p:cNvSpPr>
          <p:nvPr>
            <p:ph sz="half" idx="1"/>
          </p:nvPr>
        </p:nvSpPr>
        <p:spPr>
          <a:xfrm>
            <a:off x="457200" y="1600200"/>
            <a:ext cx="5181600" cy="4525963"/>
          </a:xfrm>
        </p:spPr>
        <p:txBody>
          <a:bodyPr/>
          <a:lstStyle/>
          <a:p>
            <a:r>
              <a:rPr lang="en-US" altLang="en-US"/>
              <a:t>Judiciary Act did not give absolute power to the Supreme Court</a:t>
            </a:r>
          </a:p>
          <a:p>
            <a:endParaRPr lang="en-US" altLang="en-US"/>
          </a:p>
          <a:p>
            <a:r>
              <a:rPr lang="en-US" altLang="en-US"/>
              <a:t>Supreme Court cannot rule since the suit should not have been brought to it in the first place</a:t>
            </a:r>
          </a:p>
          <a:p>
            <a:pPr>
              <a:buFontTx/>
              <a:buNone/>
            </a:pPr>
            <a:endParaRPr lang="en-US" altLang="en-US"/>
          </a:p>
          <a:p>
            <a:r>
              <a:rPr lang="en-US" altLang="en-US"/>
              <a:t>The Court did not have the right to tell Jefferson what to do</a:t>
            </a:r>
          </a:p>
        </p:txBody>
      </p:sp>
      <p:pic>
        <p:nvPicPr>
          <p:cNvPr id="75780" name="Picture 7" descr="C:\Documents and Settings\kclements\Local Settings\Temporary Internet Files\Content.IE5\IJOLA5U7\MP900182461[1].jpg">
            <a:extLst>
              <a:ext uri="{FF2B5EF4-FFF2-40B4-BE49-F238E27FC236}">
                <a16:creationId xmlns:a16="http://schemas.microsoft.com/office/drawing/2014/main" id="{4C6C7FEF-81AD-44BA-B41C-A389430B5C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9475" y="1885950"/>
            <a:ext cx="24447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ox(in)">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box(in)">
                                      <p:cBhvr>
                                        <p:cTn id="12" dur="500"/>
                                        <p:tgtEl>
                                          <p:spTgt spid="122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2291">
                                            <p:txEl>
                                              <p:pRg st="4" end="4"/>
                                            </p:txEl>
                                          </p:spTgt>
                                        </p:tgtEl>
                                        <p:attrNameLst>
                                          <p:attrName>style.visibility</p:attrName>
                                        </p:attrNameLst>
                                      </p:cBhvr>
                                      <p:to>
                                        <p:strVal val="visible"/>
                                      </p:to>
                                    </p:set>
                                    <p:animEffect transition="in" filter="box(in)">
                                      <p:cBhvr>
                                        <p:cTn id="17" dur="5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D0C8ABEB-66C6-40F9-892C-B829DE711814}"/>
              </a:ext>
            </a:extLst>
          </p:cNvPr>
          <p:cNvSpPr>
            <a:spLocks noGrp="1" noChangeArrowheads="1"/>
          </p:cNvSpPr>
          <p:nvPr>
            <p:ph type="title"/>
          </p:nvPr>
        </p:nvSpPr>
        <p:spPr/>
        <p:txBody>
          <a:bodyPr/>
          <a:lstStyle/>
          <a:p>
            <a:r>
              <a:rPr lang="en-US" altLang="en-US"/>
              <a:t>Outcome</a:t>
            </a:r>
          </a:p>
        </p:txBody>
      </p:sp>
      <p:sp>
        <p:nvSpPr>
          <p:cNvPr id="13315" name="Content Placeholder 2">
            <a:extLst>
              <a:ext uri="{FF2B5EF4-FFF2-40B4-BE49-F238E27FC236}">
                <a16:creationId xmlns:a16="http://schemas.microsoft.com/office/drawing/2014/main" id="{404BC952-D486-471B-AC5A-DE1C89C21D15}"/>
              </a:ext>
            </a:extLst>
          </p:cNvPr>
          <p:cNvSpPr>
            <a:spLocks noGrp="1" noChangeArrowheads="1"/>
          </p:cNvSpPr>
          <p:nvPr>
            <p:ph sz="half" idx="1"/>
          </p:nvPr>
        </p:nvSpPr>
        <p:spPr>
          <a:xfrm>
            <a:off x="4876800" y="1219200"/>
            <a:ext cx="4038600" cy="4525963"/>
          </a:xfrm>
        </p:spPr>
        <p:txBody>
          <a:bodyPr/>
          <a:lstStyle/>
          <a:p>
            <a:r>
              <a:rPr lang="en-US" altLang="en-US"/>
              <a:t>Marbury had the right to appointment but never got it</a:t>
            </a:r>
          </a:p>
          <a:p>
            <a:endParaRPr lang="en-US" altLang="en-US"/>
          </a:p>
          <a:p>
            <a:r>
              <a:rPr lang="en-US" altLang="en-US"/>
              <a:t>Court ruled the Judiciary Act of 1789 unconstitutional</a:t>
            </a:r>
          </a:p>
          <a:p>
            <a:endParaRPr lang="en-US" altLang="en-US"/>
          </a:p>
          <a:p>
            <a:r>
              <a:rPr lang="en-US" altLang="en-US"/>
              <a:t>Congress cannot grant powers, only the Constitution can</a:t>
            </a:r>
          </a:p>
        </p:txBody>
      </p:sp>
      <p:pic>
        <p:nvPicPr>
          <p:cNvPr id="76804" name="Picture 6" descr="C:\Documents and Settings\kclements\Local Settings\Temporary Internet Files\Content.IE5\2XCDIHAD\MP900402451[1].jpg">
            <a:extLst>
              <a:ext uri="{FF2B5EF4-FFF2-40B4-BE49-F238E27FC236}">
                <a16:creationId xmlns:a16="http://schemas.microsoft.com/office/drawing/2014/main" id="{7D0069C9-5A42-46D0-AE06-760372D34E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00200"/>
            <a:ext cx="3090863"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dissolve">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3315">
                                            <p:txEl>
                                              <p:pRg st="2" end="2"/>
                                            </p:txEl>
                                          </p:spTgt>
                                        </p:tgtEl>
                                        <p:attrNameLst>
                                          <p:attrName>style.visibility</p:attrName>
                                        </p:attrNameLst>
                                      </p:cBhvr>
                                      <p:to>
                                        <p:strVal val="visible"/>
                                      </p:to>
                                    </p:set>
                                    <p:animEffect transition="in" filter="dissolve">
                                      <p:cBhvr>
                                        <p:cTn id="12" dur="500"/>
                                        <p:tgtEl>
                                          <p:spTgt spid="133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3315">
                                            <p:txEl>
                                              <p:pRg st="4" end="4"/>
                                            </p:txEl>
                                          </p:spTgt>
                                        </p:tgtEl>
                                        <p:attrNameLst>
                                          <p:attrName>style.visibility</p:attrName>
                                        </p:attrNameLst>
                                      </p:cBhvr>
                                      <p:to>
                                        <p:strVal val="visible"/>
                                      </p:to>
                                    </p:set>
                                    <p:animEffect transition="in" filter="dissolve">
                                      <p:cBhvr>
                                        <p:cTn id="17"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DF76A4C8-7276-421D-8321-0302A23435BF}"/>
              </a:ext>
            </a:extLst>
          </p:cNvPr>
          <p:cNvSpPr>
            <a:spLocks noGrp="1" noChangeArrowheads="1"/>
          </p:cNvSpPr>
          <p:nvPr>
            <p:ph type="title"/>
          </p:nvPr>
        </p:nvSpPr>
        <p:spPr/>
        <p:txBody>
          <a:bodyPr/>
          <a:lstStyle/>
          <a:p>
            <a:r>
              <a:rPr lang="en-US" altLang="en-US"/>
              <a:t>Outcome</a:t>
            </a:r>
          </a:p>
        </p:txBody>
      </p:sp>
      <p:sp>
        <p:nvSpPr>
          <p:cNvPr id="3" name="Content Placeholder 2">
            <a:extLst>
              <a:ext uri="{FF2B5EF4-FFF2-40B4-BE49-F238E27FC236}">
                <a16:creationId xmlns:a16="http://schemas.microsoft.com/office/drawing/2014/main" id="{A07E28A3-3B70-4558-8EFB-F1F14532CC11}"/>
              </a:ext>
            </a:extLst>
          </p:cNvPr>
          <p:cNvSpPr>
            <a:spLocks noGrp="1"/>
          </p:cNvSpPr>
          <p:nvPr>
            <p:ph sz="half" idx="1"/>
          </p:nvPr>
        </p:nvSpPr>
        <p:spPr/>
        <p:txBody>
          <a:bodyPr/>
          <a:lstStyle/>
          <a:p>
            <a:pPr>
              <a:defRPr/>
            </a:pPr>
            <a:r>
              <a:rPr lang="en-US" dirty="0"/>
              <a:t>Constitution did not give the Supreme Court these powers</a:t>
            </a:r>
          </a:p>
          <a:p>
            <a:pPr>
              <a:defRPr/>
            </a:pPr>
            <a:endParaRPr lang="en-US" dirty="0"/>
          </a:p>
          <a:p>
            <a:pPr>
              <a:defRPr/>
            </a:pPr>
            <a:r>
              <a:rPr lang="en-US" dirty="0"/>
              <a:t>Supreme Court could not force Jefferson’s hand</a:t>
            </a:r>
          </a:p>
          <a:p>
            <a:pPr>
              <a:defRPr/>
            </a:pPr>
            <a:endParaRPr lang="en-US" dirty="0"/>
          </a:p>
          <a:p>
            <a:pPr marL="0" indent="0">
              <a:buFontTx/>
              <a:buNone/>
              <a:defRPr/>
            </a:pPr>
            <a:endParaRPr lang="en-US" dirty="0"/>
          </a:p>
        </p:txBody>
      </p:sp>
      <p:pic>
        <p:nvPicPr>
          <p:cNvPr id="77828" name="Picture 13" descr="C:\Documents and Settings\kclements\Local Settings\Temporary Internet Files\Content.IE5\IJOLA5U7\MP900443095[1].jpg">
            <a:extLst>
              <a:ext uri="{FF2B5EF4-FFF2-40B4-BE49-F238E27FC236}">
                <a16:creationId xmlns:a16="http://schemas.microsoft.com/office/drawing/2014/main" id="{876272EB-1AE9-4205-A700-22C7DA478A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600200"/>
            <a:ext cx="39671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3">
                                            <p:txEl>
                                              <p:pRg st="2" end="2"/>
                                            </p:txEl>
                                          </p:spTgt>
                                        </p:tgtEl>
                                        <p:attrNameLst>
                                          <p:attrName>ppt_x</p:attrName>
                                        </p:attrNameLst>
                                      </p:cBhvr>
                                    </p:anim>
                                    <p:anim from="0" to="-1.0" calcmode="lin" valueType="num">
                                      <p:cBhvr>
                                        <p:cTn id="16" dur="200" decel="50000" autoRev="1" fill="hold">
                                          <p:stCondLst>
                                            <p:cond delay="600"/>
                                          </p:stCondLst>
                                        </p:cTn>
                                        <p:tgtEl>
                                          <p:spTgt spid="3">
                                            <p:txEl>
                                              <p:pRg st="2" end="2"/>
                                            </p:txEl>
                                          </p:spTgt>
                                        </p:tgtEl>
                                        <p:attrNameLst>
                                          <p:attrName>xshear</p:attrName>
                                        </p:attrNameLst>
                                      </p:cBhvr>
                                    </p:anim>
                                    <p:animScale>
                                      <p:cBhvr>
                                        <p:cTn id="17" dur="200" decel="100000" autoRev="1" fill="hold">
                                          <p:stCondLst>
                                            <p:cond delay="600"/>
                                          </p:stCondLst>
                                        </p:cTn>
                                        <p:tgtEl>
                                          <p:spTgt spid="3">
                                            <p:txEl>
                                              <p:pRg st="2" end="2"/>
                                            </p:txEl>
                                          </p:spTgt>
                                        </p:tgtEl>
                                      </p:cBhvr>
                                      <p:from x="100000" y="100000"/>
                                      <p:to x="80000" y="100000"/>
                                    </p:animScale>
                                    <p:anim by="(#ppt_h/3+#ppt_w*0.1)" calcmode="lin" valueType="num">
                                      <p:cBhvr additive="sum">
                                        <p:cTn id="18" dur="200" decel="100000" autoRev="1" fill="hold">
                                          <p:stCondLst>
                                            <p:cond delay="600"/>
                                          </p:stCondLst>
                                        </p:cTn>
                                        <p:tgtEl>
                                          <p:spTgt spid="3">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D4D869D1-F01A-4777-B738-4157D3E5D881}"/>
              </a:ext>
            </a:extLst>
          </p:cNvPr>
          <p:cNvSpPr>
            <a:spLocks noGrp="1" noChangeArrowheads="1"/>
          </p:cNvSpPr>
          <p:nvPr>
            <p:ph type="title"/>
          </p:nvPr>
        </p:nvSpPr>
        <p:spPr/>
        <p:txBody>
          <a:bodyPr/>
          <a:lstStyle/>
          <a:p>
            <a:r>
              <a:rPr lang="en-US" altLang="en-US"/>
              <a:t>Outcome</a:t>
            </a:r>
          </a:p>
        </p:txBody>
      </p:sp>
      <p:sp>
        <p:nvSpPr>
          <p:cNvPr id="15363" name="Content Placeholder 2">
            <a:extLst>
              <a:ext uri="{FF2B5EF4-FFF2-40B4-BE49-F238E27FC236}">
                <a16:creationId xmlns:a16="http://schemas.microsoft.com/office/drawing/2014/main" id="{16F73E42-46ED-4F01-9DC9-ADD709F94687}"/>
              </a:ext>
            </a:extLst>
          </p:cNvPr>
          <p:cNvSpPr>
            <a:spLocks noGrp="1" noChangeArrowheads="1"/>
          </p:cNvSpPr>
          <p:nvPr>
            <p:ph sz="half" idx="1"/>
          </p:nvPr>
        </p:nvSpPr>
        <p:spPr>
          <a:xfrm>
            <a:off x="4800600" y="1524000"/>
            <a:ext cx="4038600" cy="4525963"/>
          </a:xfrm>
        </p:spPr>
        <p:txBody>
          <a:bodyPr/>
          <a:lstStyle/>
          <a:p>
            <a:r>
              <a:rPr lang="en-US" altLang="en-US" i="1"/>
              <a:t>Marbury v. Madison</a:t>
            </a:r>
            <a:r>
              <a:rPr lang="en-US" altLang="en-US"/>
              <a:t>, however, did establish a precedent- legal decision to serve as an example in future cases</a:t>
            </a:r>
          </a:p>
          <a:p>
            <a:endParaRPr lang="en-US" altLang="en-US"/>
          </a:p>
          <a:p>
            <a:r>
              <a:rPr lang="en-US" altLang="en-US"/>
              <a:t>Court has the right to review congressional laws</a:t>
            </a:r>
          </a:p>
          <a:p>
            <a:endParaRPr lang="en-US" altLang="en-US"/>
          </a:p>
        </p:txBody>
      </p:sp>
      <p:pic>
        <p:nvPicPr>
          <p:cNvPr id="78852" name="Picture 13" descr="C:\Documents and Settings\kclements\Local Settings\Temporary Internet Files\Content.IE5\YXGW8EHI\MP900341775[1].jpg">
            <a:extLst>
              <a:ext uri="{FF2B5EF4-FFF2-40B4-BE49-F238E27FC236}">
                <a16:creationId xmlns:a16="http://schemas.microsoft.com/office/drawing/2014/main" id="{6C429FB3-6D91-477B-BDC6-43FDA415A1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76400"/>
            <a:ext cx="36576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Scale>
                                      <p:cBhvr>
                                        <p:cTn id="7" dur="1000" decel="50000" fill="hold">
                                          <p:stCondLst>
                                            <p:cond delay="0"/>
                                          </p:stCondLst>
                                        </p:cTn>
                                        <p:tgtEl>
                                          <p:spTgt spid="1536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363">
                                            <p:txEl>
                                              <p:pRg st="0" end="0"/>
                                            </p:txEl>
                                          </p:spTgt>
                                        </p:tgtEl>
                                        <p:attrNameLst>
                                          <p:attrName>ppt_x</p:attrName>
                                          <p:attrName>ppt_y</p:attrName>
                                        </p:attrNameLst>
                                      </p:cBhvr>
                                    </p:animMotion>
                                    <p:animEffect transition="in" filter="fade">
                                      <p:cBhvr>
                                        <p:cTn id="9" dur="1000"/>
                                        <p:tgtEl>
                                          <p:spTgt spid="1536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15363">
                                            <p:txEl>
                                              <p:pRg st="2" end="2"/>
                                            </p:txEl>
                                          </p:spTgt>
                                        </p:tgtEl>
                                        <p:attrNameLst>
                                          <p:attrName>style.visibility</p:attrName>
                                        </p:attrNameLst>
                                      </p:cBhvr>
                                      <p:to>
                                        <p:strVal val="visible"/>
                                      </p:to>
                                    </p:set>
                                    <p:animScale>
                                      <p:cBhvr>
                                        <p:cTn id="14" dur="1000" decel="50000" fill="hold">
                                          <p:stCondLst>
                                            <p:cond delay="0"/>
                                          </p:stCondLst>
                                        </p:cTn>
                                        <p:tgtEl>
                                          <p:spTgt spid="1536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5363">
                                            <p:txEl>
                                              <p:pRg st="2" end="2"/>
                                            </p:txEl>
                                          </p:spTgt>
                                        </p:tgtEl>
                                        <p:attrNameLst>
                                          <p:attrName>ppt_x</p:attrName>
                                          <p:attrName>ppt_y</p:attrName>
                                        </p:attrNameLst>
                                      </p:cBhvr>
                                    </p:animMotion>
                                    <p:animEffect transition="in" filter="fade">
                                      <p:cBhvr>
                                        <p:cTn id="16" dur="10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a:extLst>
              <a:ext uri="{FF2B5EF4-FFF2-40B4-BE49-F238E27FC236}">
                <a16:creationId xmlns:a16="http://schemas.microsoft.com/office/drawing/2014/main" id="{A2CDCBDA-E185-4362-80B5-338126D18D67}"/>
              </a:ext>
            </a:extLst>
          </p:cNvPr>
          <p:cNvSpPr>
            <a:spLocks noGrp="1" noChangeArrowheads="1"/>
          </p:cNvSpPr>
          <p:nvPr>
            <p:ph type="title"/>
          </p:nvPr>
        </p:nvSpPr>
        <p:spPr/>
        <p:txBody>
          <a:bodyPr/>
          <a:lstStyle/>
          <a:p>
            <a:r>
              <a:rPr lang="en-US" altLang="en-US"/>
              <a:t>Outcome</a:t>
            </a:r>
          </a:p>
        </p:txBody>
      </p:sp>
      <p:sp>
        <p:nvSpPr>
          <p:cNvPr id="17411" name="Content Placeholder 2">
            <a:extLst>
              <a:ext uri="{FF2B5EF4-FFF2-40B4-BE49-F238E27FC236}">
                <a16:creationId xmlns:a16="http://schemas.microsoft.com/office/drawing/2014/main" id="{07254B09-29D3-434F-94F4-14921FFDAD85}"/>
              </a:ext>
            </a:extLst>
          </p:cNvPr>
          <p:cNvSpPr>
            <a:spLocks noGrp="1" noChangeArrowheads="1"/>
          </p:cNvSpPr>
          <p:nvPr>
            <p:ph sz="half" idx="1"/>
          </p:nvPr>
        </p:nvSpPr>
        <p:spPr/>
        <p:txBody>
          <a:bodyPr/>
          <a:lstStyle/>
          <a:p>
            <a:endParaRPr lang="en-US" altLang="en-US"/>
          </a:p>
          <a:p>
            <a:r>
              <a:rPr lang="en-US" altLang="en-US"/>
              <a:t>Court has the right to review presidential acts</a:t>
            </a:r>
          </a:p>
          <a:p>
            <a:endParaRPr lang="en-US" altLang="en-US"/>
          </a:p>
          <a:p>
            <a:r>
              <a:rPr lang="en-US" altLang="en-US"/>
              <a:t>Judicial review is established</a:t>
            </a:r>
          </a:p>
          <a:p>
            <a:endParaRPr lang="en-US" altLang="en-US"/>
          </a:p>
          <a:p>
            <a:endParaRPr lang="en-US" altLang="en-US"/>
          </a:p>
        </p:txBody>
      </p:sp>
      <p:pic>
        <p:nvPicPr>
          <p:cNvPr id="79876" name="Picture 9" descr="C:\Documents and Settings\kclements\Local Settings\Temporary Internet Files\Content.IE5\ATUNA1IJ\MP900401794[1].jpg">
            <a:extLst>
              <a:ext uri="{FF2B5EF4-FFF2-40B4-BE49-F238E27FC236}">
                <a16:creationId xmlns:a16="http://schemas.microsoft.com/office/drawing/2014/main" id="{F0BEA718-327A-4FD7-8941-815F11727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905000"/>
            <a:ext cx="3263900"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animEffect transition="in" filter="fade">
                                      <p:cBhvr>
                                        <p:cTn id="7" dur="1000"/>
                                        <p:tgtEl>
                                          <p:spTgt spid="17411">
                                            <p:txEl>
                                              <p:pRg st="1" end="1"/>
                                            </p:txEl>
                                          </p:spTgt>
                                        </p:tgtEl>
                                      </p:cBhvr>
                                    </p:animEffect>
                                    <p:anim calcmode="lin" valueType="num">
                                      <p:cBhvr>
                                        <p:cTn id="8"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7411">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41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17411">
                                            <p:txEl>
                                              <p:pRg st="3" end="3"/>
                                            </p:txEl>
                                          </p:spTgt>
                                        </p:tgtEl>
                                        <p:attrNameLst>
                                          <p:attrName>style.visibility</p:attrName>
                                        </p:attrNameLst>
                                      </p:cBhvr>
                                      <p:to>
                                        <p:strVal val="visible"/>
                                      </p:to>
                                    </p:set>
                                    <p:animEffect transition="in" filter="fade">
                                      <p:cBhvr>
                                        <p:cTn id="15" dur="1000"/>
                                        <p:tgtEl>
                                          <p:spTgt spid="17411">
                                            <p:txEl>
                                              <p:pRg st="3" end="3"/>
                                            </p:txEl>
                                          </p:spTgt>
                                        </p:tgtEl>
                                      </p:cBhvr>
                                    </p:animEffect>
                                    <p:anim calcmode="lin" valueType="num">
                                      <p:cBhvr>
                                        <p:cTn id="16" dur="10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7411">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7411">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53455F60-FFF1-4B0D-81CA-F81F2E0DB1BE}"/>
              </a:ext>
            </a:extLst>
          </p:cNvPr>
          <p:cNvSpPr>
            <a:spLocks noGrp="1" noChangeArrowheads="1"/>
          </p:cNvSpPr>
          <p:nvPr>
            <p:ph type="title"/>
          </p:nvPr>
        </p:nvSpPr>
        <p:spPr/>
        <p:txBody>
          <a:bodyPr/>
          <a:lstStyle/>
          <a:p>
            <a:r>
              <a:rPr lang="en-US" altLang="en-US"/>
              <a:t>Outcome</a:t>
            </a:r>
          </a:p>
        </p:txBody>
      </p:sp>
      <p:sp>
        <p:nvSpPr>
          <p:cNvPr id="16387" name="Content Placeholder 2">
            <a:extLst>
              <a:ext uri="{FF2B5EF4-FFF2-40B4-BE49-F238E27FC236}">
                <a16:creationId xmlns:a16="http://schemas.microsoft.com/office/drawing/2014/main" id="{B68303D6-72B7-44BF-917F-7C7EF6474DAE}"/>
              </a:ext>
            </a:extLst>
          </p:cNvPr>
          <p:cNvSpPr>
            <a:spLocks noGrp="1" noChangeArrowheads="1"/>
          </p:cNvSpPr>
          <p:nvPr>
            <p:ph sz="half" idx="1"/>
          </p:nvPr>
        </p:nvSpPr>
        <p:spPr>
          <a:xfrm>
            <a:off x="4648200" y="1295400"/>
            <a:ext cx="4038600" cy="4525963"/>
          </a:xfrm>
        </p:spPr>
        <p:txBody>
          <a:bodyPr/>
          <a:lstStyle/>
          <a:p>
            <a:endParaRPr lang="en-US" altLang="en-US"/>
          </a:p>
          <a:p>
            <a:endParaRPr lang="en-US" altLang="en-US"/>
          </a:p>
          <a:p>
            <a:r>
              <a:rPr lang="en-US" altLang="en-US"/>
              <a:t>Constitution is supreme law of the land</a:t>
            </a:r>
          </a:p>
          <a:p>
            <a:endParaRPr lang="en-US" altLang="en-US"/>
          </a:p>
          <a:p>
            <a:r>
              <a:rPr lang="en-US" altLang="en-US"/>
              <a:t>Supreme Court has final say over Constitution’s meaning</a:t>
            </a:r>
          </a:p>
        </p:txBody>
      </p:sp>
      <p:pic>
        <p:nvPicPr>
          <p:cNvPr id="80900" name="Picture 5" descr="http://t2.gstatic.com/images?q=tbn:ANd9GcSFBcNEQK_eFUQekHSBfSNFAv6z9zTuWmPKOUA102bJvCxQjQOGhA">
            <a:extLst>
              <a:ext uri="{FF2B5EF4-FFF2-40B4-BE49-F238E27FC236}">
                <a16:creationId xmlns:a16="http://schemas.microsoft.com/office/drawing/2014/main" id="{EBD3732E-6B78-44D2-8788-7685E64A77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09800"/>
            <a:ext cx="3417888"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6387">
                                            <p:txEl>
                                              <p:pRg st="2" end="2"/>
                                            </p:txEl>
                                          </p:spTgt>
                                        </p:tgtEl>
                                        <p:attrNameLst>
                                          <p:attrName>style.visibility</p:attrName>
                                        </p:attrNameLst>
                                      </p:cBhvr>
                                      <p:to>
                                        <p:strVal val="visible"/>
                                      </p:to>
                                    </p:set>
                                    <p:animEffect transition="in" filter="box(in)">
                                      <p:cBhvr>
                                        <p:cTn id="7" dur="500"/>
                                        <p:tgtEl>
                                          <p:spTgt spid="16387">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6387">
                                            <p:txEl>
                                              <p:pRg st="4" end="4"/>
                                            </p:txEl>
                                          </p:spTgt>
                                        </p:tgtEl>
                                        <p:attrNameLst>
                                          <p:attrName>style.visibility</p:attrName>
                                        </p:attrNameLst>
                                      </p:cBhvr>
                                      <p:to>
                                        <p:strVal val="visible"/>
                                      </p:to>
                                    </p:set>
                                    <p:animEffect transition="in" filter="box(in)">
                                      <p:cBhvr>
                                        <p:cTn id="12"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a:extLst>
              <a:ext uri="{FF2B5EF4-FFF2-40B4-BE49-F238E27FC236}">
                <a16:creationId xmlns:a16="http://schemas.microsoft.com/office/drawing/2014/main" id="{936A185F-2CA1-46F2-980D-6AF208DD2F9E}"/>
              </a:ext>
            </a:extLst>
          </p:cNvPr>
          <p:cNvSpPr>
            <a:spLocks noGrp="1" noChangeArrowheads="1"/>
          </p:cNvSpPr>
          <p:nvPr>
            <p:ph type="title"/>
          </p:nvPr>
        </p:nvSpPr>
        <p:spPr/>
        <p:txBody>
          <a:bodyPr/>
          <a:lstStyle/>
          <a:p>
            <a:r>
              <a:rPr lang="en-US" altLang="en-US"/>
              <a:t>Outcome</a:t>
            </a:r>
          </a:p>
        </p:txBody>
      </p:sp>
      <p:sp>
        <p:nvSpPr>
          <p:cNvPr id="17411" name="Content Placeholder 2">
            <a:extLst>
              <a:ext uri="{FF2B5EF4-FFF2-40B4-BE49-F238E27FC236}">
                <a16:creationId xmlns:a16="http://schemas.microsoft.com/office/drawing/2014/main" id="{C254060B-8549-45A2-B372-C6FBB3E613CF}"/>
              </a:ext>
            </a:extLst>
          </p:cNvPr>
          <p:cNvSpPr>
            <a:spLocks noGrp="1" noChangeArrowheads="1"/>
          </p:cNvSpPr>
          <p:nvPr>
            <p:ph sz="half" idx="1"/>
          </p:nvPr>
        </p:nvSpPr>
        <p:spPr/>
        <p:txBody>
          <a:bodyPr/>
          <a:lstStyle/>
          <a:p>
            <a:r>
              <a:rPr lang="en-US" altLang="en-US"/>
              <a:t>Distinct separation of powers is defined</a:t>
            </a:r>
          </a:p>
          <a:p>
            <a:endParaRPr lang="en-US" altLang="en-US"/>
          </a:p>
          <a:p>
            <a:r>
              <a:rPr lang="en-US" altLang="en-US"/>
              <a:t>Neither Congress nor president can rule on Constitution</a:t>
            </a:r>
          </a:p>
          <a:p>
            <a:endParaRPr lang="en-US" altLang="en-US"/>
          </a:p>
          <a:p>
            <a:r>
              <a:rPr lang="en-US" altLang="en-US"/>
              <a:t>Supreme Court only can rule on constitutional meaning</a:t>
            </a:r>
          </a:p>
        </p:txBody>
      </p:sp>
      <p:pic>
        <p:nvPicPr>
          <p:cNvPr id="81924" name="Picture 6" descr="C:\Documents and Settings\kclements\Local Settings\Temporary Internet Files\Content.IE5\FPJWPNY3\MC900174321[1].wmf">
            <a:extLst>
              <a:ext uri="{FF2B5EF4-FFF2-40B4-BE49-F238E27FC236}">
                <a16:creationId xmlns:a16="http://schemas.microsoft.com/office/drawing/2014/main" id="{43F19FF0-5E03-45E3-9D64-42515C4F81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752600"/>
            <a:ext cx="3998913"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dissolve">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7411">
                                            <p:txEl>
                                              <p:pRg st="2" end="2"/>
                                            </p:txEl>
                                          </p:spTgt>
                                        </p:tgtEl>
                                        <p:attrNameLst>
                                          <p:attrName>style.visibility</p:attrName>
                                        </p:attrNameLst>
                                      </p:cBhvr>
                                      <p:to>
                                        <p:strVal val="visible"/>
                                      </p:to>
                                    </p:set>
                                    <p:animEffect transition="in" filter="dissolve">
                                      <p:cBhvr>
                                        <p:cTn id="12" dur="500"/>
                                        <p:tgtEl>
                                          <p:spTgt spid="1741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7411">
                                            <p:txEl>
                                              <p:pRg st="4" end="4"/>
                                            </p:txEl>
                                          </p:spTgt>
                                        </p:tgtEl>
                                        <p:attrNameLst>
                                          <p:attrName>style.visibility</p:attrName>
                                        </p:attrNameLst>
                                      </p:cBhvr>
                                      <p:to>
                                        <p:strVal val="visible"/>
                                      </p:to>
                                    </p:set>
                                    <p:animEffect transition="in" filter="dissolve">
                                      <p:cBhvr>
                                        <p:cTn id="17" dur="5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A2416412-A301-419B-8C1B-A6364BDE311F}"/>
              </a:ext>
            </a:extLst>
          </p:cNvPr>
          <p:cNvSpPr>
            <a:spLocks noGrp="1" noChangeArrowheads="1"/>
          </p:cNvSpPr>
          <p:nvPr>
            <p:ph type="title"/>
          </p:nvPr>
        </p:nvSpPr>
        <p:spPr/>
        <p:txBody>
          <a:bodyPr/>
          <a:lstStyle/>
          <a:p>
            <a:r>
              <a:rPr lang="en-US" altLang="en-US"/>
              <a:t>Outcome</a:t>
            </a:r>
          </a:p>
        </p:txBody>
      </p:sp>
      <p:sp>
        <p:nvSpPr>
          <p:cNvPr id="18435" name="Content Placeholder 2">
            <a:extLst>
              <a:ext uri="{FF2B5EF4-FFF2-40B4-BE49-F238E27FC236}">
                <a16:creationId xmlns:a16="http://schemas.microsoft.com/office/drawing/2014/main" id="{A9C49A80-BD60-43DC-892C-F58BC4A6C983}"/>
              </a:ext>
            </a:extLst>
          </p:cNvPr>
          <p:cNvSpPr>
            <a:spLocks noGrp="1" noChangeArrowheads="1"/>
          </p:cNvSpPr>
          <p:nvPr>
            <p:ph sz="half" idx="1"/>
          </p:nvPr>
        </p:nvSpPr>
        <p:spPr>
          <a:xfrm>
            <a:off x="2895600" y="1752600"/>
            <a:ext cx="4038600" cy="914400"/>
          </a:xfrm>
        </p:spPr>
        <p:txBody>
          <a:bodyPr/>
          <a:lstStyle/>
          <a:p>
            <a:r>
              <a:rPr lang="en-US" altLang="en-US"/>
              <a:t>Jefferson won the battle</a:t>
            </a:r>
          </a:p>
          <a:p>
            <a:endParaRPr lang="en-US" altLang="en-US"/>
          </a:p>
          <a:p>
            <a:endParaRPr lang="en-US" altLang="en-US"/>
          </a:p>
        </p:txBody>
      </p:sp>
      <p:pic>
        <p:nvPicPr>
          <p:cNvPr id="82948" name="Picture 9" descr="C:\Documents and Settings\kclements\Local Settings\Temporary Internet Files\Content.IE5\YXGW8EHI\MC900097635[1].wmf">
            <a:extLst>
              <a:ext uri="{FF2B5EF4-FFF2-40B4-BE49-F238E27FC236}">
                <a16:creationId xmlns:a16="http://schemas.microsoft.com/office/drawing/2014/main" id="{36A43944-1902-4DB5-9799-3E63034FC7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2590800" cy="26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9" name="Picture 12" descr="C:\Documents and Settings\kclements\Local Settings\Temporary Internet Files\Content.IE5\2XCDIHAD\MP900289067[1].jpg">
            <a:extLst>
              <a:ext uri="{FF2B5EF4-FFF2-40B4-BE49-F238E27FC236}">
                <a16:creationId xmlns:a16="http://schemas.microsoft.com/office/drawing/2014/main" id="{C1F1C8A2-4E31-4EFF-B329-5CCD9A5818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429000"/>
            <a:ext cx="2078038"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0" name="TextBox 6">
            <a:extLst>
              <a:ext uri="{FF2B5EF4-FFF2-40B4-BE49-F238E27FC236}">
                <a16:creationId xmlns:a16="http://schemas.microsoft.com/office/drawing/2014/main" id="{DDDCF14C-16C7-45CD-B679-F309947EBA8B}"/>
              </a:ext>
            </a:extLst>
          </p:cNvPr>
          <p:cNvSpPr txBox="1">
            <a:spLocks noChangeArrowheads="1"/>
          </p:cNvSpPr>
          <p:nvPr/>
        </p:nvSpPr>
        <p:spPr bwMode="auto">
          <a:xfrm>
            <a:off x="5105400" y="4495800"/>
            <a:ext cx="3810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r>
              <a:rPr lang="en-US" altLang="en-US" sz="2800"/>
              <a:t>Supreme Court won the war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8435">
                                            <p:txEl>
                                              <p:pRg st="0" end="0"/>
                                            </p:txEl>
                                          </p:spTgt>
                                        </p:tgtEl>
                                        <p:attrNameLst>
                                          <p:attrName>ppt_x</p:attrName>
                                        </p:attrNameLst>
                                      </p:cBhvr>
                                    </p:anim>
                                    <p:anim from="0" to="-1.0" calcmode="lin" valueType="num">
                                      <p:cBhvr>
                                        <p:cTn id="8" dur="200" decel="50000" autoRev="1" fill="hold">
                                          <p:stCondLst>
                                            <p:cond delay="600"/>
                                          </p:stCondLst>
                                        </p:cTn>
                                        <p:tgtEl>
                                          <p:spTgt spid="18435">
                                            <p:txEl>
                                              <p:pRg st="0" end="0"/>
                                            </p:txEl>
                                          </p:spTgt>
                                        </p:tgtEl>
                                        <p:attrNameLst>
                                          <p:attrName>xshear</p:attrName>
                                        </p:attrNameLst>
                                      </p:cBhvr>
                                    </p:anim>
                                    <p:animScale>
                                      <p:cBhvr>
                                        <p:cTn id="9" dur="200" decel="100000" autoRev="1" fill="hold">
                                          <p:stCondLst>
                                            <p:cond delay="600"/>
                                          </p:stCondLst>
                                        </p:cTn>
                                        <p:tgtEl>
                                          <p:spTgt spid="18435">
                                            <p:txEl>
                                              <p:pRg st="0" end="0"/>
                                            </p:txEl>
                                          </p:spTgt>
                                        </p:tgtEl>
                                      </p:cBhvr>
                                      <p:from x="100000" y="100000"/>
                                      <p:to x="80000" y="100000"/>
                                    </p:animScale>
                                    <p:anim by="(#ppt_h/3+#ppt_w*0.1)" calcmode="lin" valueType="num">
                                      <p:cBhvr additive="sum">
                                        <p:cTn id="10" dur="200" decel="100000" autoRev="1" fill="hold">
                                          <p:stCondLst>
                                            <p:cond delay="600"/>
                                          </p:stCondLst>
                                        </p:cTn>
                                        <p:tgtEl>
                                          <p:spTgt spid="18435">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8BBB494A-173D-4052-ACB3-40AC3E78A636}"/>
              </a:ext>
            </a:extLst>
          </p:cNvPr>
          <p:cNvSpPr>
            <a:spLocks noGrp="1" noChangeArrowheads="1"/>
          </p:cNvSpPr>
          <p:nvPr>
            <p:ph type="ctrTitle"/>
          </p:nvPr>
        </p:nvSpPr>
        <p:spPr/>
        <p:txBody>
          <a:bodyPr/>
          <a:lstStyle/>
          <a:p>
            <a:r>
              <a:rPr lang="en-US" altLang="en-US"/>
              <a:t>THREE BRANCHES OF GOVERNMENT</a:t>
            </a:r>
          </a:p>
        </p:txBody>
      </p:sp>
      <p:sp>
        <p:nvSpPr>
          <p:cNvPr id="3" name="Subtitle 2">
            <a:extLst>
              <a:ext uri="{FF2B5EF4-FFF2-40B4-BE49-F238E27FC236}">
                <a16:creationId xmlns:a16="http://schemas.microsoft.com/office/drawing/2014/main" id="{827143B9-48BE-4801-9327-113E96DC1C9A}"/>
              </a:ext>
            </a:extLst>
          </p:cNvPr>
          <p:cNvSpPr>
            <a:spLocks noGrp="1" noChangeArrowheads="1"/>
          </p:cNvSpPr>
          <p:nvPr>
            <p:ph type="subTitle" idx="1"/>
          </p:nvPr>
        </p:nvSpPr>
        <p:spPr>
          <a:xfrm>
            <a:off x="1371600" y="4267200"/>
            <a:ext cx="6400800" cy="1219200"/>
          </a:xfrm>
        </p:spPr>
        <p:txBody>
          <a:bodyPr/>
          <a:lstStyle/>
          <a:p>
            <a:r>
              <a:rPr lang="en-US" altLang="en-US"/>
              <a:t>A CONSTITUTIONAL BLUEPRINT</a:t>
            </a:r>
          </a:p>
        </p:txBody>
      </p:sp>
      <p:sp>
        <p:nvSpPr>
          <p:cNvPr id="4" name="Footer Placeholder 3">
            <a:extLst>
              <a:ext uri="{FF2B5EF4-FFF2-40B4-BE49-F238E27FC236}">
                <a16:creationId xmlns:a16="http://schemas.microsoft.com/office/drawing/2014/main" id="{51708FDD-1DB0-4ACB-903E-5DAD60C8D87C}"/>
              </a:ext>
            </a:extLst>
          </p:cNvPr>
          <p:cNvSpPr>
            <a:spLocks noGrp="1"/>
          </p:cNvSpPr>
          <p:nvPr>
            <p:ph type="ftr" sz="quarter" idx="11"/>
          </p:nvPr>
        </p:nvSpPr>
        <p:spPr>
          <a:xfrm>
            <a:off x="2438400" y="6400800"/>
            <a:ext cx="4419600" cy="244475"/>
          </a:xfrm>
        </p:spPr>
        <p:txBody>
          <a:bodyPr/>
          <a:lstStyle/>
          <a:p>
            <a:pPr>
              <a:defRPr/>
            </a:pPr>
            <a:r>
              <a:rPr lang="en-US" sz="1400" dirty="0">
                <a:solidFill>
                  <a:schemeClr val="tx1"/>
                </a:solidFill>
              </a:rPr>
              <a:t>Created by the Ohio State Bar Foundation</a:t>
            </a:r>
          </a:p>
          <a:p>
            <a:pP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8015A12D-9719-4CBB-A35C-00E6C39BDBBE}"/>
              </a:ext>
            </a:extLst>
          </p:cNvPr>
          <p:cNvSpPr>
            <a:spLocks noGrp="1" noChangeArrowheads="1"/>
          </p:cNvSpPr>
          <p:nvPr>
            <p:ph type="ctrTitle"/>
          </p:nvPr>
        </p:nvSpPr>
        <p:spPr>
          <a:xfrm>
            <a:off x="685800" y="2514600"/>
            <a:ext cx="7772400" cy="1470025"/>
          </a:xfrm>
        </p:spPr>
        <p:txBody>
          <a:bodyPr/>
          <a:lstStyle/>
          <a:p>
            <a:r>
              <a:rPr lang="en-US" altLang="en-US"/>
              <a:t>Do’s and Don’ts For Teens</a:t>
            </a:r>
            <a:br>
              <a:rPr lang="en-US" altLang="en-US"/>
            </a:br>
            <a:endParaRPr lang="en-US" altLang="en-US"/>
          </a:p>
        </p:txBody>
      </p:sp>
      <p:sp>
        <p:nvSpPr>
          <p:cNvPr id="3075" name="Content Placeholder 2">
            <a:extLst>
              <a:ext uri="{FF2B5EF4-FFF2-40B4-BE49-F238E27FC236}">
                <a16:creationId xmlns:a16="http://schemas.microsoft.com/office/drawing/2014/main" id="{912BBA64-14C2-42A2-9946-A50D55219968}"/>
              </a:ext>
            </a:extLst>
          </p:cNvPr>
          <p:cNvSpPr>
            <a:spLocks noGrp="1" noChangeArrowheads="1"/>
          </p:cNvSpPr>
          <p:nvPr>
            <p:ph type="subTitle" idx="1"/>
          </p:nvPr>
        </p:nvSpPr>
        <p:spPr>
          <a:xfrm>
            <a:off x="1371600" y="3657600"/>
            <a:ext cx="6400800" cy="1676400"/>
          </a:xfrm>
        </p:spPr>
        <p:txBody>
          <a:bodyPr/>
          <a:lstStyle/>
          <a:p>
            <a:endParaRPr lang="en-US" altLang="en-US"/>
          </a:p>
          <a:p>
            <a:r>
              <a:rPr lang="en-US" altLang="en-US"/>
              <a:t>A Trickle Down Effect</a:t>
            </a:r>
          </a:p>
        </p:txBody>
      </p:sp>
      <p:sp>
        <p:nvSpPr>
          <p:cNvPr id="4" name="Footer Placeholder 3">
            <a:extLst>
              <a:ext uri="{FF2B5EF4-FFF2-40B4-BE49-F238E27FC236}">
                <a16:creationId xmlns:a16="http://schemas.microsoft.com/office/drawing/2014/main" id="{02947D16-3725-4388-B42A-00E94BB9E58C}"/>
              </a:ext>
            </a:extLst>
          </p:cNvPr>
          <p:cNvSpPr>
            <a:spLocks noGrp="1"/>
          </p:cNvSpPr>
          <p:nvPr>
            <p:ph type="ftr" sz="quarter" idx="11"/>
          </p:nvPr>
        </p:nvSpPr>
        <p:spPr>
          <a:xfrm>
            <a:off x="2438400" y="6400800"/>
            <a:ext cx="4419600" cy="244475"/>
          </a:xfrm>
        </p:spPr>
        <p:txBody>
          <a:bodyPr/>
          <a:lstStyle/>
          <a:p>
            <a:pPr>
              <a:defRPr/>
            </a:pPr>
            <a:r>
              <a:rPr lang="en-US" sz="1400" dirty="0">
                <a:solidFill>
                  <a:schemeClr val="tx1"/>
                </a:solidFill>
                <a:latin typeface="Times New Roman" pitchFamily="18" charset="0"/>
                <a:cs typeface="Times New Roman" pitchFamily="18" charset="0"/>
              </a:rPr>
              <a:t>Created by the Ohio State Bar Foundation</a:t>
            </a:r>
          </a:p>
          <a:p>
            <a:pP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075">
                                            <p:txEl>
                                              <p:pRg st="1" end="1"/>
                                            </p:txEl>
                                          </p:spTgt>
                                        </p:tgtEl>
                                        <p:attrNameLst>
                                          <p:attrName>style.visibility</p:attrName>
                                        </p:attrNameLst>
                                      </p:cBhvr>
                                      <p:to>
                                        <p:strVal val="visible"/>
                                      </p:to>
                                    </p:set>
                                    <p:animEffect transition="in" filter="fade">
                                      <p:cBhvr>
                                        <p:cTn id="7" dur="1000"/>
                                        <p:tgtEl>
                                          <p:spTgt spid="3075">
                                            <p:txEl>
                                              <p:pRg st="1" end="1"/>
                                            </p:txEl>
                                          </p:spTgt>
                                        </p:tgtEl>
                                      </p:cBhvr>
                                    </p:animEffect>
                                    <p:anim calcmode="lin" valueType="num">
                                      <p:cBhvr>
                                        <p:cTn id="8" dur="1000" fill="hold"/>
                                        <p:tgtEl>
                                          <p:spTgt spid="3075">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075">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75">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478B359A-2DEB-4E45-8F4A-39F34AEA307C}"/>
              </a:ext>
            </a:extLst>
          </p:cNvPr>
          <p:cNvSpPr>
            <a:spLocks noGrp="1" noChangeArrowheads="1"/>
          </p:cNvSpPr>
          <p:nvPr>
            <p:ph type="title"/>
          </p:nvPr>
        </p:nvSpPr>
        <p:spPr/>
        <p:txBody>
          <a:bodyPr/>
          <a:lstStyle/>
          <a:p>
            <a:r>
              <a:rPr lang="en-US" altLang="en-US"/>
              <a:t>Background Story</a:t>
            </a:r>
          </a:p>
        </p:txBody>
      </p:sp>
      <p:sp>
        <p:nvSpPr>
          <p:cNvPr id="5123" name="Content Placeholder 2">
            <a:extLst>
              <a:ext uri="{FF2B5EF4-FFF2-40B4-BE49-F238E27FC236}">
                <a16:creationId xmlns:a16="http://schemas.microsoft.com/office/drawing/2014/main" id="{9BCD4C13-A6D5-4BE9-A68E-32BE4558C4F5}"/>
              </a:ext>
            </a:extLst>
          </p:cNvPr>
          <p:cNvSpPr>
            <a:spLocks noGrp="1" noChangeArrowheads="1"/>
          </p:cNvSpPr>
          <p:nvPr>
            <p:ph idx="1"/>
          </p:nvPr>
        </p:nvSpPr>
        <p:spPr/>
        <p:txBody>
          <a:bodyPr/>
          <a:lstStyle/>
          <a:p>
            <a:r>
              <a:rPr lang="en-US" altLang="en-US"/>
              <a:t>One in five Americans can name all five members of Homer Simpson’s family</a:t>
            </a:r>
          </a:p>
          <a:p>
            <a:endParaRPr lang="en-US" altLang="en-US"/>
          </a:p>
          <a:p>
            <a:r>
              <a:rPr lang="en-US" altLang="en-US"/>
              <a:t>Only one in 1,000 can name First Amendment’s five basic freedoms</a:t>
            </a:r>
          </a:p>
          <a:p>
            <a:endParaRPr lang="en-US" altLang="en-US"/>
          </a:p>
          <a:p>
            <a:endParaRPr lang="en-US" altLang="en-US"/>
          </a:p>
        </p:txBody>
      </p:sp>
      <p:pic>
        <p:nvPicPr>
          <p:cNvPr id="87044" name="Picture 5" descr="C:\Documents and Settings\kclements\Local Settings\Temporary Internet Files\Content.IE5\QD8ISSHY\MC900360684[1].wmf">
            <a:extLst>
              <a:ext uri="{FF2B5EF4-FFF2-40B4-BE49-F238E27FC236}">
                <a16:creationId xmlns:a16="http://schemas.microsoft.com/office/drawing/2014/main" id="{EAE6F2F9-11AA-4AE2-9D61-A2CD06B3B6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4403725"/>
            <a:ext cx="35052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1000"/>
                                        <p:tgtEl>
                                          <p:spTgt spid="5123">
                                            <p:txEl>
                                              <p:pRg st="0" end="0"/>
                                            </p:txEl>
                                          </p:spTgt>
                                        </p:tgtEl>
                                      </p:cBhvr>
                                    </p:animEffect>
                                    <p:anim calcmode="lin" valueType="num">
                                      <p:cBhvr>
                                        <p:cTn id="8" dur="1000" fill="hold"/>
                                        <p:tgtEl>
                                          <p:spTgt spid="512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12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12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Effect transition="in" filter="fade">
                                      <p:cBhvr>
                                        <p:cTn id="15" dur="1000"/>
                                        <p:tgtEl>
                                          <p:spTgt spid="5123">
                                            <p:txEl>
                                              <p:pRg st="2" end="2"/>
                                            </p:txEl>
                                          </p:spTgt>
                                        </p:tgtEl>
                                      </p:cBhvr>
                                    </p:animEffect>
                                    <p:anim calcmode="lin" valueType="num">
                                      <p:cBhvr>
                                        <p:cTn id="16" dur="1000" fill="hold"/>
                                        <p:tgtEl>
                                          <p:spTgt spid="5123">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5123">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12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a:extLst>
              <a:ext uri="{FF2B5EF4-FFF2-40B4-BE49-F238E27FC236}">
                <a16:creationId xmlns:a16="http://schemas.microsoft.com/office/drawing/2014/main" id="{6A5C750C-26A2-41F5-8BBA-0C12D7186092}"/>
              </a:ext>
            </a:extLst>
          </p:cNvPr>
          <p:cNvSpPr>
            <a:spLocks noGrp="1" noChangeArrowheads="1"/>
          </p:cNvSpPr>
          <p:nvPr>
            <p:ph type="title"/>
          </p:nvPr>
        </p:nvSpPr>
        <p:spPr/>
        <p:txBody>
          <a:bodyPr/>
          <a:lstStyle/>
          <a:p>
            <a:r>
              <a:rPr lang="en-US" altLang="en-US"/>
              <a:t>Background Story</a:t>
            </a:r>
          </a:p>
        </p:txBody>
      </p:sp>
      <p:sp>
        <p:nvSpPr>
          <p:cNvPr id="6147" name="Content Placeholder 2">
            <a:extLst>
              <a:ext uri="{FF2B5EF4-FFF2-40B4-BE49-F238E27FC236}">
                <a16:creationId xmlns:a16="http://schemas.microsoft.com/office/drawing/2014/main" id="{9CD02C04-72CF-4526-8B04-D78D6F2A2196}"/>
              </a:ext>
            </a:extLst>
          </p:cNvPr>
          <p:cNvSpPr>
            <a:spLocks noGrp="1" noChangeArrowheads="1"/>
          </p:cNvSpPr>
          <p:nvPr>
            <p:ph idx="1"/>
          </p:nvPr>
        </p:nvSpPr>
        <p:spPr/>
        <p:txBody>
          <a:bodyPr/>
          <a:lstStyle/>
          <a:p>
            <a:r>
              <a:rPr lang="en-US" altLang="en-US"/>
              <a:t>One in five think First Amendment protects right to own a pet</a:t>
            </a:r>
          </a:p>
          <a:p>
            <a:endParaRPr lang="en-US" altLang="en-US"/>
          </a:p>
          <a:p>
            <a:r>
              <a:rPr lang="en-US" altLang="en-US"/>
              <a:t>One in 17 think it guarantees the right to drive a car</a:t>
            </a:r>
          </a:p>
        </p:txBody>
      </p:sp>
      <p:pic>
        <p:nvPicPr>
          <p:cNvPr id="88068" name="Picture 9" descr="C:\Documents and Settings\kclements\Local Settings\Temporary Internet Files\Content.IE5\2XCDIHAD\MP900448575[1].jpg">
            <a:extLst>
              <a:ext uri="{FF2B5EF4-FFF2-40B4-BE49-F238E27FC236}">
                <a16:creationId xmlns:a16="http://schemas.microsoft.com/office/drawing/2014/main" id="{060BABB3-BF24-4B92-9D6F-9E58D50542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4572000"/>
            <a:ext cx="2743200"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19" descr="C:\Documents and Settings\kclements\Local Settings\Temporary Internet Files\Content.IE5\ATUNA1IJ\MC900440345[1].png">
            <a:extLst>
              <a:ext uri="{FF2B5EF4-FFF2-40B4-BE49-F238E27FC236}">
                <a16:creationId xmlns:a16="http://schemas.microsoft.com/office/drawing/2014/main" id="{F26D4928-5B20-409E-9E51-421D3C6F40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4572000"/>
            <a:ext cx="326548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box(in)">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box(in)">
                                      <p:cBhvr>
                                        <p:cTn id="12"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897ED1AD-ABF3-4482-AA52-901C4F170CCF}"/>
              </a:ext>
            </a:extLst>
          </p:cNvPr>
          <p:cNvSpPr>
            <a:spLocks noGrp="1" noChangeArrowheads="1"/>
          </p:cNvSpPr>
          <p:nvPr>
            <p:ph type="title"/>
          </p:nvPr>
        </p:nvSpPr>
        <p:spPr/>
        <p:txBody>
          <a:bodyPr/>
          <a:lstStyle/>
          <a:p>
            <a:r>
              <a:rPr lang="en-US" altLang="en-US"/>
              <a:t>Background Story</a:t>
            </a:r>
          </a:p>
        </p:txBody>
      </p:sp>
      <p:sp>
        <p:nvSpPr>
          <p:cNvPr id="7171" name="Content Placeholder 2">
            <a:extLst>
              <a:ext uri="{FF2B5EF4-FFF2-40B4-BE49-F238E27FC236}">
                <a16:creationId xmlns:a16="http://schemas.microsoft.com/office/drawing/2014/main" id="{20F7B384-8850-4593-98DA-4F8FDCBD8457}"/>
              </a:ext>
            </a:extLst>
          </p:cNvPr>
          <p:cNvSpPr>
            <a:spLocks noGrp="1" noChangeArrowheads="1"/>
          </p:cNvSpPr>
          <p:nvPr>
            <p:ph idx="1"/>
          </p:nvPr>
        </p:nvSpPr>
        <p:spPr/>
        <p:txBody>
          <a:bodyPr/>
          <a:lstStyle/>
          <a:p>
            <a:r>
              <a:rPr lang="en-US" altLang="en-US"/>
              <a:t>In a trickle down way the Constitution does have a say about pet ownership and driving privileges</a:t>
            </a:r>
          </a:p>
        </p:txBody>
      </p:sp>
      <p:pic>
        <p:nvPicPr>
          <p:cNvPr id="89092" name="Picture 10" descr="C:\Documents and Settings\kclements\Local Settings\Temporary Internet Files\Content.IE5\2XCDIHAD\MC900150014[1].wmf">
            <a:extLst>
              <a:ext uri="{FF2B5EF4-FFF2-40B4-BE49-F238E27FC236}">
                <a16:creationId xmlns:a16="http://schemas.microsoft.com/office/drawing/2014/main" id="{80F306D2-DBEE-4FD9-974C-282BB1A139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3505200"/>
            <a:ext cx="338137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dissolve">
                                      <p:cBhvr>
                                        <p:cTn id="7" dur="500"/>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a:extLst>
              <a:ext uri="{FF2B5EF4-FFF2-40B4-BE49-F238E27FC236}">
                <a16:creationId xmlns:a16="http://schemas.microsoft.com/office/drawing/2014/main" id="{E83BC682-8E28-4788-9252-3953330AF6A1}"/>
              </a:ext>
            </a:extLst>
          </p:cNvPr>
          <p:cNvSpPr>
            <a:spLocks noGrp="1" noChangeArrowheads="1"/>
          </p:cNvSpPr>
          <p:nvPr>
            <p:ph type="title"/>
          </p:nvPr>
        </p:nvSpPr>
        <p:spPr/>
        <p:txBody>
          <a:bodyPr/>
          <a:lstStyle/>
          <a:p>
            <a:r>
              <a:rPr lang="en-US" altLang="en-US"/>
              <a:t>Background Story</a:t>
            </a:r>
          </a:p>
        </p:txBody>
      </p:sp>
      <p:sp>
        <p:nvSpPr>
          <p:cNvPr id="8195" name="Content Placeholder 2">
            <a:extLst>
              <a:ext uri="{FF2B5EF4-FFF2-40B4-BE49-F238E27FC236}">
                <a16:creationId xmlns:a16="http://schemas.microsoft.com/office/drawing/2014/main" id="{897AECBB-7CC9-4639-8707-399AAF80F91B}"/>
              </a:ext>
            </a:extLst>
          </p:cNvPr>
          <p:cNvSpPr>
            <a:spLocks noGrp="1" noChangeArrowheads="1"/>
          </p:cNvSpPr>
          <p:nvPr>
            <p:ph idx="1"/>
          </p:nvPr>
        </p:nvSpPr>
        <p:spPr>
          <a:xfrm>
            <a:off x="457200" y="2133600"/>
            <a:ext cx="4038600" cy="4525963"/>
          </a:xfrm>
        </p:spPr>
        <p:txBody>
          <a:bodyPr/>
          <a:lstStyle/>
          <a:p>
            <a:r>
              <a:rPr lang="en-US" altLang="en-US"/>
              <a:t>It provides governing law for entire country</a:t>
            </a:r>
          </a:p>
          <a:p>
            <a:endParaRPr lang="en-US" altLang="en-US"/>
          </a:p>
          <a:p>
            <a:r>
              <a:rPr lang="en-US" altLang="en-US"/>
              <a:t>It states government responsibilities and limitations</a:t>
            </a:r>
          </a:p>
          <a:p>
            <a:endParaRPr lang="en-US" altLang="en-US"/>
          </a:p>
          <a:p>
            <a:r>
              <a:rPr lang="en-US" altLang="en-US"/>
              <a:t>It defines individual rights and group rights</a:t>
            </a:r>
          </a:p>
          <a:p>
            <a:endParaRPr lang="en-US" altLang="en-US"/>
          </a:p>
          <a:p>
            <a:endParaRPr lang="en-US" altLang="en-US"/>
          </a:p>
        </p:txBody>
      </p:sp>
      <p:pic>
        <p:nvPicPr>
          <p:cNvPr id="90116" name="Picture 5" descr="C:\Documents and Settings\kclements\Local Settings\Temporary Internet Files\Content.IE5\IJOLA5U7\MC900189571[1].jpg">
            <a:extLst>
              <a:ext uri="{FF2B5EF4-FFF2-40B4-BE49-F238E27FC236}">
                <a16:creationId xmlns:a16="http://schemas.microsoft.com/office/drawing/2014/main" id="{F6C2F178-E09D-47DA-97BF-2BA070FECD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362200"/>
            <a:ext cx="397986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8195">
                                            <p:txEl>
                                              <p:pRg st="0" end="0"/>
                                            </p:txEl>
                                          </p:spTgt>
                                        </p:tgtEl>
                                        <p:attrNameLst>
                                          <p:attrName>ppt_x</p:attrName>
                                        </p:attrNameLst>
                                      </p:cBhvr>
                                    </p:anim>
                                    <p:anim from="0" to="-1.0" calcmode="lin" valueType="num">
                                      <p:cBhvr>
                                        <p:cTn id="8" dur="200" decel="50000" autoRev="1" fill="hold">
                                          <p:stCondLst>
                                            <p:cond delay="600"/>
                                          </p:stCondLst>
                                        </p:cTn>
                                        <p:tgtEl>
                                          <p:spTgt spid="8195">
                                            <p:txEl>
                                              <p:pRg st="0" end="0"/>
                                            </p:txEl>
                                          </p:spTgt>
                                        </p:tgtEl>
                                        <p:attrNameLst>
                                          <p:attrName>xshear</p:attrName>
                                        </p:attrNameLst>
                                      </p:cBhvr>
                                    </p:anim>
                                    <p:animScale>
                                      <p:cBhvr>
                                        <p:cTn id="9" dur="200" decel="100000" autoRev="1" fill="hold">
                                          <p:stCondLst>
                                            <p:cond delay="600"/>
                                          </p:stCondLst>
                                        </p:cTn>
                                        <p:tgtEl>
                                          <p:spTgt spid="8195">
                                            <p:txEl>
                                              <p:pRg st="0" end="0"/>
                                            </p:txEl>
                                          </p:spTgt>
                                        </p:tgtEl>
                                      </p:cBhvr>
                                      <p:from x="100000" y="100000"/>
                                      <p:to x="80000" y="100000"/>
                                    </p:animScale>
                                    <p:anim by="(#ppt_h/3+#ppt_w*0.1)" calcmode="lin" valueType="num">
                                      <p:cBhvr additive="sum">
                                        <p:cTn id="10" dur="200" decel="100000" autoRev="1" fill="hold">
                                          <p:stCondLst>
                                            <p:cond delay="600"/>
                                          </p:stCondLst>
                                        </p:cTn>
                                        <p:tgtEl>
                                          <p:spTgt spid="8195">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8195">
                                            <p:txEl>
                                              <p:pRg st="2" end="2"/>
                                            </p:txEl>
                                          </p:spTgt>
                                        </p:tgtEl>
                                        <p:attrNameLst>
                                          <p:attrName>ppt_x</p:attrName>
                                        </p:attrNameLst>
                                      </p:cBhvr>
                                    </p:anim>
                                    <p:anim from="0" to="-1.0" calcmode="lin" valueType="num">
                                      <p:cBhvr>
                                        <p:cTn id="16" dur="200" decel="50000" autoRev="1" fill="hold">
                                          <p:stCondLst>
                                            <p:cond delay="600"/>
                                          </p:stCondLst>
                                        </p:cTn>
                                        <p:tgtEl>
                                          <p:spTgt spid="8195">
                                            <p:txEl>
                                              <p:pRg st="2" end="2"/>
                                            </p:txEl>
                                          </p:spTgt>
                                        </p:tgtEl>
                                        <p:attrNameLst>
                                          <p:attrName>xshear</p:attrName>
                                        </p:attrNameLst>
                                      </p:cBhvr>
                                    </p:anim>
                                    <p:animScale>
                                      <p:cBhvr>
                                        <p:cTn id="17" dur="200" decel="100000" autoRev="1" fill="hold">
                                          <p:stCondLst>
                                            <p:cond delay="600"/>
                                          </p:stCondLst>
                                        </p:cTn>
                                        <p:tgtEl>
                                          <p:spTgt spid="8195">
                                            <p:txEl>
                                              <p:pRg st="2" end="2"/>
                                            </p:txEl>
                                          </p:spTgt>
                                        </p:tgtEl>
                                      </p:cBhvr>
                                      <p:from x="100000" y="100000"/>
                                      <p:to x="80000" y="100000"/>
                                    </p:animScale>
                                    <p:anim by="(#ppt_h/3+#ppt_w*0.1)" calcmode="lin" valueType="num">
                                      <p:cBhvr additive="sum">
                                        <p:cTn id="18" dur="200" decel="100000" autoRev="1" fill="hold">
                                          <p:stCondLst>
                                            <p:cond delay="600"/>
                                          </p:stCondLst>
                                        </p:cTn>
                                        <p:tgtEl>
                                          <p:spTgt spid="8195">
                                            <p:txEl>
                                              <p:pRg st="2" end="2"/>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anim from="(-#ppt_w/2)" to="(#ppt_x)" calcmode="lin" valueType="num">
                                      <p:cBhvr>
                                        <p:cTn id="23" dur="600" fill="hold">
                                          <p:stCondLst>
                                            <p:cond delay="0"/>
                                          </p:stCondLst>
                                        </p:cTn>
                                        <p:tgtEl>
                                          <p:spTgt spid="8195">
                                            <p:txEl>
                                              <p:pRg st="4" end="4"/>
                                            </p:txEl>
                                          </p:spTgt>
                                        </p:tgtEl>
                                        <p:attrNameLst>
                                          <p:attrName>ppt_x</p:attrName>
                                        </p:attrNameLst>
                                      </p:cBhvr>
                                    </p:anim>
                                    <p:anim from="0" to="-1.0" calcmode="lin" valueType="num">
                                      <p:cBhvr>
                                        <p:cTn id="24" dur="200" decel="50000" autoRev="1" fill="hold">
                                          <p:stCondLst>
                                            <p:cond delay="600"/>
                                          </p:stCondLst>
                                        </p:cTn>
                                        <p:tgtEl>
                                          <p:spTgt spid="8195">
                                            <p:txEl>
                                              <p:pRg st="4" end="4"/>
                                            </p:txEl>
                                          </p:spTgt>
                                        </p:tgtEl>
                                        <p:attrNameLst>
                                          <p:attrName>xshear</p:attrName>
                                        </p:attrNameLst>
                                      </p:cBhvr>
                                    </p:anim>
                                    <p:animScale>
                                      <p:cBhvr>
                                        <p:cTn id="25" dur="200" decel="100000" autoRev="1" fill="hold">
                                          <p:stCondLst>
                                            <p:cond delay="600"/>
                                          </p:stCondLst>
                                        </p:cTn>
                                        <p:tgtEl>
                                          <p:spTgt spid="8195">
                                            <p:txEl>
                                              <p:pRg st="4" end="4"/>
                                            </p:txEl>
                                          </p:spTgt>
                                        </p:tgtEl>
                                      </p:cBhvr>
                                      <p:from x="100000" y="100000"/>
                                      <p:to x="80000" y="100000"/>
                                    </p:animScale>
                                    <p:anim by="(#ppt_h/3+#ppt_w*0.1)" calcmode="lin" valueType="num">
                                      <p:cBhvr additive="sum">
                                        <p:cTn id="26" dur="200" decel="100000" autoRev="1" fill="hold">
                                          <p:stCondLst>
                                            <p:cond delay="600"/>
                                          </p:stCondLst>
                                        </p:cTn>
                                        <p:tgtEl>
                                          <p:spTgt spid="8195">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7F27C300-3AF7-40C7-8F1F-E20A5DE0AB83}"/>
              </a:ext>
            </a:extLst>
          </p:cNvPr>
          <p:cNvSpPr>
            <a:spLocks noGrp="1" noChangeArrowheads="1"/>
          </p:cNvSpPr>
          <p:nvPr>
            <p:ph type="title"/>
          </p:nvPr>
        </p:nvSpPr>
        <p:spPr/>
        <p:txBody>
          <a:bodyPr/>
          <a:lstStyle/>
          <a:p>
            <a:r>
              <a:rPr lang="en-US" altLang="en-US"/>
              <a:t>Background Story</a:t>
            </a:r>
          </a:p>
        </p:txBody>
      </p:sp>
      <p:sp>
        <p:nvSpPr>
          <p:cNvPr id="9219" name="Content Placeholder 2">
            <a:extLst>
              <a:ext uri="{FF2B5EF4-FFF2-40B4-BE49-F238E27FC236}">
                <a16:creationId xmlns:a16="http://schemas.microsoft.com/office/drawing/2014/main" id="{3B435D4D-177C-4F74-AB80-9D007ECEFD27}"/>
              </a:ext>
            </a:extLst>
          </p:cNvPr>
          <p:cNvSpPr>
            <a:spLocks noGrp="1" noChangeArrowheads="1"/>
          </p:cNvSpPr>
          <p:nvPr>
            <p:ph idx="1"/>
          </p:nvPr>
        </p:nvSpPr>
        <p:spPr>
          <a:xfrm>
            <a:off x="457200" y="1752600"/>
            <a:ext cx="8229600" cy="4800600"/>
          </a:xfrm>
        </p:spPr>
        <p:txBody>
          <a:bodyPr/>
          <a:lstStyle/>
          <a:p>
            <a:pPr>
              <a:lnSpc>
                <a:spcPct val="150000"/>
              </a:lnSpc>
            </a:pPr>
            <a:r>
              <a:rPr lang="en-US" altLang="en-US"/>
              <a:t>It influences everyday routines:</a:t>
            </a:r>
          </a:p>
          <a:p>
            <a:pPr lvl="1">
              <a:lnSpc>
                <a:spcPct val="150000"/>
              </a:lnSpc>
            </a:pPr>
            <a:r>
              <a:rPr lang="en-US" altLang="en-US"/>
              <a:t>Texting or talking on a cell phone</a:t>
            </a:r>
          </a:p>
          <a:p>
            <a:pPr lvl="1">
              <a:lnSpc>
                <a:spcPct val="150000"/>
              </a:lnSpc>
            </a:pPr>
            <a:r>
              <a:rPr lang="en-US" altLang="en-US"/>
              <a:t>Using computers</a:t>
            </a:r>
          </a:p>
          <a:p>
            <a:pPr lvl="1">
              <a:lnSpc>
                <a:spcPct val="150000"/>
              </a:lnSpc>
            </a:pPr>
            <a:r>
              <a:rPr lang="en-US" altLang="en-US"/>
              <a:t>Going to church, school, or the corner drugstore</a:t>
            </a:r>
          </a:p>
          <a:p>
            <a:pPr lvl="1">
              <a:lnSpc>
                <a:spcPct val="150000"/>
              </a:lnSpc>
            </a:pPr>
            <a:r>
              <a:rPr lang="en-US" altLang="en-US"/>
              <a:t>Crossing the street</a:t>
            </a:r>
          </a:p>
        </p:txBody>
      </p:sp>
      <p:pic>
        <p:nvPicPr>
          <p:cNvPr id="91140" name="Picture 16" descr="C:\Documents and Settings\kclements\Local Settings\Temporary Internet Files\Content.IE5\IJOLA5U7\MC900440410[1].wmf">
            <a:extLst>
              <a:ext uri="{FF2B5EF4-FFF2-40B4-BE49-F238E27FC236}">
                <a16:creationId xmlns:a16="http://schemas.microsoft.com/office/drawing/2014/main" id="{2E7A34C7-325E-4982-B131-9019418211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524000"/>
            <a:ext cx="184943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1" name="Picture 18" descr="C:\Documents and Settings\kclements\Local Settings\Temporary Internet Files\Content.IE5\2XCDIHAD\MC900442038[1].wmf">
            <a:extLst>
              <a:ext uri="{FF2B5EF4-FFF2-40B4-BE49-F238E27FC236}">
                <a16:creationId xmlns:a16="http://schemas.microsoft.com/office/drawing/2014/main" id="{13D0137F-0249-4DF5-9619-EEC4E3032D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4419600"/>
            <a:ext cx="1749425" cy="217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Scale>
                                      <p:cBhvr>
                                        <p:cTn id="7" dur="1000" decel="50000" fill="hold">
                                          <p:stCondLst>
                                            <p:cond delay="0"/>
                                          </p:stCondLst>
                                        </p:cTn>
                                        <p:tgtEl>
                                          <p:spTgt spid="921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219">
                                            <p:txEl>
                                              <p:pRg st="0" end="0"/>
                                            </p:txEl>
                                          </p:spTgt>
                                        </p:tgtEl>
                                        <p:attrNameLst>
                                          <p:attrName>ppt_x</p:attrName>
                                          <p:attrName>ppt_y</p:attrName>
                                        </p:attrNameLst>
                                      </p:cBhvr>
                                    </p:animMotion>
                                    <p:animEffect transition="in" filter="fade">
                                      <p:cBhvr>
                                        <p:cTn id="9" dur="1000"/>
                                        <p:tgtEl>
                                          <p:spTgt spid="921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9219">
                                            <p:txEl>
                                              <p:pRg st="1" end="1"/>
                                            </p:txEl>
                                          </p:spTgt>
                                        </p:tgtEl>
                                        <p:attrNameLst>
                                          <p:attrName>style.visibility</p:attrName>
                                        </p:attrNameLst>
                                      </p:cBhvr>
                                      <p:to>
                                        <p:strVal val="visible"/>
                                      </p:to>
                                    </p:set>
                                    <p:animScale>
                                      <p:cBhvr>
                                        <p:cTn id="14" dur="1000" decel="50000" fill="hold">
                                          <p:stCondLst>
                                            <p:cond delay="0"/>
                                          </p:stCondLst>
                                        </p:cTn>
                                        <p:tgtEl>
                                          <p:spTgt spid="9219">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9219">
                                            <p:txEl>
                                              <p:pRg st="1" end="1"/>
                                            </p:txEl>
                                          </p:spTgt>
                                        </p:tgtEl>
                                        <p:attrNameLst>
                                          <p:attrName>ppt_x</p:attrName>
                                          <p:attrName>ppt_y</p:attrName>
                                        </p:attrNameLst>
                                      </p:cBhvr>
                                    </p:animMotion>
                                    <p:animEffect transition="in" filter="fade">
                                      <p:cBhvr>
                                        <p:cTn id="16" dur="1000"/>
                                        <p:tgtEl>
                                          <p:spTgt spid="921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2" presetClass="entr" presetSubtype="0" fill="hold"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animScale>
                                      <p:cBhvr>
                                        <p:cTn id="21" dur="1000" decel="50000" fill="hold">
                                          <p:stCondLst>
                                            <p:cond delay="0"/>
                                          </p:stCondLst>
                                        </p:cTn>
                                        <p:tgtEl>
                                          <p:spTgt spid="9219">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9219">
                                            <p:txEl>
                                              <p:pRg st="2" end="2"/>
                                            </p:txEl>
                                          </p:spTgt>
                                        </p:tgtEl>
                                        <p:attrNameLst>
                                          <p:attrName>ppt_x</p:attrName>
                                          <p:attrName>ppt_y</p:attrName>
                                        </p:attrNameLst>
                                      </p:cBhvr>
                                    </p:animMotion>
                                    <p:animEffect transition="in" filter="fade">
                                      <p:cBhvr>
                                        <p:cTn id="23" dur="1000"/>
                                        <p:tgtEl>
                                          <p:spTgt spid="921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nodeType="clickEffect">
                                  <p:stCondLst>
                                    <p:cond delay="0"/>
                                  </p:stCondLst>
                                  <p:childTnLst>
                                    <p:set>
                                      <p:cBhvr>
                                        <p:cTn id="27" dur="1" fill="hold">
                                          <p:stCondLst>
                                            <p:cond delay="0"/>
                                          </p:stCondLst>
                                        </p:cTn>
                                        <p:tgtEl>
                                          <p:spTgt spid="9219">
                                            <p:txEl>
                                              <p:pRg st="3" end="3"/>
                                            </p:txEl>
                                          </p:spTgt>
                                        </p:tgtEl>
                                        <p:attrNameLst>
                                          <p:attrName>style.visibility</p:attrName>
                                        </p:attrNameLst>
                                      </p:cBhvr>
                                      <p:to>
                                        <p:strVal val="visible"/>
                                      </p:to>
                                    </p:set>
                                    <p:animScale>
                                      <p:cBhvr>
                                        <p:cTn id="28" dur="1000" decel="50000" fill="hold">
                                          <p:stCondLst>
                                            <p:cond delay="0"/>
                                          </p:stCondLst>
                                        </p:cTn>
                                        <p:tgtEl>
                                          <p:spTgt spid="9219">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219">
                                            <p:txEl>
                                              <p:pRg st="3" end="3"/>
                                            </p:txEl>
                                          </p:spTgt>
                                        </p:tgtEl>
                                        <p:attrNameLst>
                                          <p:attrName>ppt_x</p:attrName>
                                          <p:attrName>ppt_y</p:attrName>
                                        </p:attrNameLst>
                                      </p:cBhvr>
                                    </p:animMotion>
                                    <p:animEffect transition="in" filter="fade">
                                      <p:cBhvr>
                                        <p:cTn id="30" dur="1000"/>
                                        <p:tgtEl>
                                          <p:spTgt spid="9219">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2" presetClass="entr" presetSubtype="0" fill="hold" nodeType="clickEffect">
                                  <p:stCondLst>
                                    <p:cond delay="0"/>
                                  </p:stCondLst>
                                  <p:childTnLst>
                                    <p:set>
                                      <p:cBhvr>
                                        <p:cTn id="34" dur="1" fill="hold">
                                          <p:stCondLst>
                                            <p:cond delay="0"/>
                                          </p:stCondLst>
                                        </p:cTn>
                                        <p:tgtEl>
                                          <p:spTgt spid="9219">
                                            <p:txEl>
                                              <p:pRg st="4" end="4"/>
                                            </p:txEl>
                                          </p:spTgt>
                                        </p:tgtEl>
                                        <p:attrNameLst>
                                          <p:attrName>style.visibility</p:attrName>
                                        </p:attrNameLst>
                                      </p:cBhvr>
                                      <p:to>
                                        <p:strVal val="visible"/>
                                      </p:to>
                                    </p:set>
                                    <p:animScale>
                                      <p:cBhvr>
                                        <p:cTn id="35" dur="1000" decel="50000" fill="hold">
                                          <p:stCondLst>
                                            <p:cond delay="0"/>
                                          </p:stCondLst>
                                        </p:cTn>
                                        <p:tgtEl>
                                          <p:spTgt spid="9219">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9219">
                                            <p:txEl>
                                              <p:pRg st="4" end="4"/>
                                            </p:txEl>
                                          </p:spTgt>
                                        </p:tgtEl>
                                        <p:attrNameLst>
                                          <p:attrName>ppt_x</p:attrName>
                                          <p:attrName>ppt_y</p:attrName>
                                        </p:attrNameLst>
                                      </p:cBhvr>
                                    </p:animMotion>
                                    <p:animEffect transition="in" filter="fade">
                                      <p:cBhvr>
                                        <p:cTn id="37" dur="10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B669B120-8873-4689-A359-183C743685A0}"/>
              </a:ext>
            </a:extLst>
          </p:cNvPr>
          <p:cNvSpPr>
            <a:spLocks noGrp="1" noChangeArrowheads="1"/>
          </p:cNvSpPr>
          <p:nvPr>
            <p:ph type="title"/>
          </p:nvPr>
        </p:nvSpPr>
        <p:spPr/>
        <p:txBody>
          <a:bodyPr/>
          <a:lstStyle/>
          <a:p>
            <a:r>
              <a:rPr lang="en-US" altLang="en-US"/>
              <a:t>Background Story</a:t>
            </a:r>
          </a:p>
        </p:txBody>
      </p:sp>
      <p:sp>
        <p:nvSpPr>
          <p:cNvPr id="10243" name="Content Placeholder 2">
            <a:extLst>
              <a:ext uri="{FF2B5EF4-FFF2-40B4-BE49-F238E27FC236}">
                <a16:creationId xmlns:a16="http://schemas.microsoft.com/office/drawing/2014/main" id="{33F5E1E3-6672-4586-857D-E0C69095F756}"/>
              </a:ext>
            </a:extLst>
          </p:cNvPr>
          <p:cNvSpPr>
            <a:spLocks noGrp="1" noChangeArrowheads="1"/>
          </p:cNvSpPr>
          <p:nvPr>
            <p:ph idx="1"/>
          </p:nvPr>
        </p:nvSpPr>
        <p:spPr>
          <a:xfrm>
            <a:off x="4495800" y="1447800"/>
            <a:ext cx="4191000" cy="4525963"/>
          </a:xfrm>
        </p:spPr>
        <p:txBody>
          <a:bodyPr/>
          <a:lstStyle/>
          <a:p>
            <a:endParaRPr lang="en-US" altLang="en-US"/>
          </a:p>
          <a:p>
            <a:r>
              <a:rPr lang="en-US" altLang="en-US"/>
              <a:t>The Constitution establishes in an indirect way the guidelines for most of our really important activities</a:t>
            </a:r>
          </a:p>
        </p:txBody>
      </p:sp>
      <p:pic>
        <p:nvPicPr>
          <p:cNvPr id="92164" name="Picture 6" descr="C:\Documents and Settings\kclements\Local Settings\Temporary Internet Files\Content.IE5\ATUNA1IJ\MC900149511[1].wmf">
            <a:extLst>
              <a:ext uri="{FF2B5EF4-FFF2-40B4-BE49-F238E27FC236}">
                <a16:creationId xmlns:a16="http://schemas.microsoft.com/office/drawing/2014/main" id="{108F8A28-4480-4FE7-BAE3-83925D101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81200"/>
            <a:ext cx="4122738"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Effect transition="in" filter="fade">
                                      <p:cBhvr>
                                        <p:cTn id="7" dur="1000"/>
                                        <p:tgtEl>
                                          <p:spTgt spid="10243">
                                            <p:txEl>
                                              <p:pRg st="1" end="1"/>
                                            </p:txEl>
                                          </p:spTgt>
                                        </p:tgtEl>
                                      </p:cBhvr>
                                    </p:animEffect>
                                    <p:anim calcmode="lin" valueType="num">
                                      <p:cBhvr>
                                        <p:cTn id="8" dur="10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024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24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F9FFD369-4788-460F-A8CD-BA0E77B0A8DF}"/>
              </a:ext>
            </a:extLst>
          </p:cNvPr>
          <p:cNvSpPr>
            <a:spLocks noGrp="1" noChangeArrowheads="1"/>
          </p:cNvSpPr>
          <p:nvPr>
            <p:ph type="title"/>
          </p:nvPr>
        </p:nvSpPr>
        <p:spPr/>
        <p:txBody>
          <a:bodyPr/>
          <a:lstStyle/>
          <a:p>
            <a:r>
              <a:rPr lang="en-US" altLang="en-US"/>
              <a:t>Outcome</a:t>
            </a:r>
          </a:p>
        </p:txBody>
      </p:sp>
      <p:sp>
        <p:nvSpPr>
          <p:cNvPr id="11267" name="Content Placeholder 2">
            <a:extLst>
              <a:ext uri="{FF2B5EF4-FFF2-40B4-BE49-F238E27FC236}">
                <a16:creationId xmlns:a16="http://schemas.microsoft.com/office/drawing/2014/main" id="{91F37E40-9C23-46A5-932F-2AEDF6C56509}"/>
              </a:ext>
            </a:extLst>
          </p:cNvPr>
          <p:cNvSpPr>
            <a:spLocks noGrp="1" noChangeArrowheads="1"/>
          </p:cNvSpPr>
          <p:nvPr>
            <p:ph idx="1"/>
          </p:nvPr>
        </p:nvSpPr>
        <p:spPr>
          <a:xfrm>
            <a:off x="457200" y="1676400"/>
            <a:ext cx="4419600" cy="4906963"/>
          </a:xfrm>
        </p:spPr>
        <p:txBody>
          <a:bodyPr/>
          <a:lstStyle/>
          <a:p>
            <a:pPr lvl="1">
              <a:buFont typeface="Arial" panose="020B0604020202020204" pitchFamily="34" charset="0"/>
              <a:buChar char="•"/>
            </a:pPr>
            <a:endParaRPr lang="en-US" altLang="en-US"/>
          </a:p>
          <a:p>
            <a:pPr lvl="1">
              <a:buFont typeface="Arial" panose="020B0604020202020204" pitchFamily="34" charset="0"/>
              <a:buChar char="•"/>
            </a:pPr>
            <a:endParaRPr lang="en-US" altLang="en-US" sz="2800"/>
          </a:p>
          <a:p>
            <a:pPr lvl="1">
              <a:buFont typeface="Arial" panose="020B0604020202020204" pitchFamily="34" charset="0"/>
              <a:buChar char="•"/>
            </a:pPr>
            <a:r>
              <a:rPr lang="en-US" altLang="en-US" sz="2800"/>
              <a:t>What laws may affect what I do and how I do it?</a:t>
            </a:r>
          </a:p>
          <a:p>
            <a:pPr lvl="1">
              <a:buFont typeface="Arial" panose="020B0604020202020204" pitchFamily="34" charset="0"/>
              <a:buChar char="•"/>
            </a:pPr>
            <a:endParaRPr lang="en-US" altLang="en-US" sz="2800"/>
          </a:p>
          <a:p>
            <a:pPr lvl="1">
              <a:buFont typeface="Arial" panose="020B0604020202020204" pitchFamily="34" charset="0"/>
              <a:buChar char="•"/>
            </a:pPr>
            <a:r>
              <a:rPr lang="en-US" altLang="en-US" sz="2800"/>
              <a:t>What’s in it for me?</a:t>
            </a:r>
          </a:p>
          <a:p>
            <a:pPr lvl="1"/>
            <a:endParaRPr lang="en-US" altLang="en-US"/>
          </a:p>
        </p:txBody>
      </p:sp>
      <p:pic>
        <p:nvPicPr>
          <p:cNvPr id="93188" name="Picture 6" descr="C:\Documents and Settings\kclements\Local Settings\Temporary Internet Files\Content.IE5\ATUNA1IJ\MC900319516[1].wmf">
            <a:extLst>
              <a:ext uri="{FF2B5EF4-FFF2-40B4-BE49-F238E27FC236}">
                <a16:creationId xmlns:a16="http://schemas.microsoft.com/office/drawing/2014/main" id="{5D7A017A-AF7D-4472-8CA0-5DB2716588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057400"/>
            <a:ext cx="33258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1267">
                                            <p:txEl>
                                              <p:pRg st="2" end="2"/>
                                            </p:txEl>
                                          </p:spTgt>
                                        </p:tgtEl>
                                        <p:attrNameLst>
                                          <p:attrName>style.visibility</p:attrName>
                                        </p:attrNameLst>
                                      </p:cBhvr>
                                      <p:to>
                                        <p:strVal val="visible"/>
                                      </p:to>
                                    </p:set>
                                    <p:animEffect transition="in" filter="fade">
                                      <p:cBhvr>
                                        <p:cTn id="7" dur="1000"/>
                                        <p:tgtEl>
                                          <p:spTgt spid="11267">
                                            <p:txEl>
                                              <p:pRg st="2" end="2"/>
                                            </p:txEl>
                                          </p:spTgt>
                                        </p:tgtEl>
                                      </p:cBhvr>
                                    </p:animEffect>
                                    <p:anim calcmode="lin" valueType="num">
                                      <p:cBhvr>
                                        <p:cTn id="8" dur="10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1267">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26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animEffect transition="in" filter="fade">
                                      <p:cBhvr>
                                        <p:cTn id="15" dur="1000"/>
                                        <p:tgtEl>
                                          <p:spTgt spid="11267">
                                            <p:txEl>
                                              <p:pRg st="4" end="4"/>
                                            </p:txEl>
                                          </p:spTgt>
                                        </p:tgtEl>
                                      </p:cBhvr>
                                    </p:animEffect>
                                    <p:anim calcmode="lin" valueType="num">
                                      <p:cBhvr>
                                        <p:cTn id="16" dur="10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1267">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1267">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F478507-B7D9-4EDD-89A7-4A17962C552B}"/>
              </a:ext>
            </a:extLst>
          </p:cNvPr>
          <p:cNvGraphicFramePr>
            <a:graphicFrameLocks noGrp="1"/>
          </p:cNvGraphicFramePr>
          <p:nvPr/>
        </p:nvGraphicFramePr>
        <p:xfrm>
          <a:off x="1524000" y="990600"/>
          <a:ext cx="6019800" cy="5629275"/>
        </p:xfrm>
        <a:graphic>
          <a:graphicData uri="http://schemas.openxmlformats.org/drawingml/2006/table">
            <a:tbl>
              <a:tblPr/>
              <a:tblGrid>
                <a:gridCol w="1504950">
                  <a:extLst>
                    <a:ext uri="{9D8B030D-6E8A-4147-A177-3AD203B41FA5}">
                      <a16:colId xmlns:a16="http://schemas.microsoft.com/office/drawing/2014/main" val="20000"/>
                    </a:ext>
                  </a:extLst>
                </a:gridCol>
                <a:gridCol w="1504950">
                  <a:extLst>
                    <a:ext uri="{9D8B030D-6E8A-4147-A177-3AD203B41FA5}">
                      <a16:colId xmlns:a16="http://schemas.microsoft.com/office/drawing/2014/main" val="20001"/>
                    </a:ext>
                  </a:extLst>
                </a:gridCol>
                <a:gridCol w="1504950">
                  <a:extLst>
                    <a:ext uri="{9D8B030D-6E8A-4147-A177-3AD203B41FA5}">
                      <a16:colId xmlns:a16="http://schemas.microsoft.com/office/drawing/2014/main" val="20002"/>
                    </a:ext>
                  </a:extLst>
                </a:gridCol>
                <a:gridCol w="1504950">
                  <a:extLst>
                    <a:ext uri="{9D8B030D-6E8A-4147-A177-3AD203B41FA5}">
                      <a16:colId xmlns:a16="http://schemas.microsoft.com/office/drawing/2014/main" val="20003"/>
                    </a:ext>
                  </a:extLst>
                </a:gridCol>
              </a:tblGrid>
              <a:tr h="889555">
                <a:tc>
                  <a:txBody>
                    <a:bodyPr/>
                    <a:lstStyle/>
                    <a:p>
                      <a:pPr marL="0" marR="0" algn="ctr">
                        <a:spcBef>
                          <a:spcPts val="0"/>
                        </a:spcBef>
                        <a:spcAft>
                          <a:spcPts val="0"/>
                        </a:spcAft>
                      </a:pPr>
                      <a:r>
                        <a:rPr lang="en-US" sz="1400" dirty="0">
                          <a:latin typeface="Times New Roman"/>
                          <a:ea typeface="Times New Roman"/>
                          <a:cs typeface="Times New Roman"/>
                        </a:rPr>
                        <a:t>Curfews</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Internet Usage</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Teen Pregnancy</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Parental   Notification regarding contraceptives</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0"/>
                  </a:ext>
                </a:extLst>
              </a:tr>
              <a:tr h="889555">
                <a:tc>
                  <a:txBody>
                    <a:bodyPr/>
                    <a:lstStyle/>
                    <a:p>
                      <a:pPr marL="0" marR="0" algn="ctr">
                        <a:spcBef>
                          <a:spcPts val="0"/>
                        </a:spcBef>
                        <a:spcAft>
                          <a:spcPts val="0"/>
                        </a:spcAft>
                      </a:pPr>
                      <a:r>
                        <a:rPr lang="en-US" sz="1400" dirty="0">
                          <a:latin typeface="Times New Roman"/>
                          <a:ea typeface="Times New Roman"/>
                          <a:cs typeface="Times New Roman"/>
                        </a:rPr>
                        <a:t>Music Censorship</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Minimum Wages</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Tagging</a:t>
                      </a:r>
                      <a:endParaRPr lang="en-US" sz="1400" dirty="0">
                        <a:latin typeface="Palatino Linotype"/>
                        <a:ea typeface="Times New Roman"/>
                        <a:cs typeface="Times New Roman"/>
                      </a:endParaRPr>
                    </a:p>
                    <a:p>
                      <a:pPr marL="0" marR="0" algn="ctr">
                        <a:spcBef>
                          <a:spcPts val="0"/>
                        </a:spcBef>
                        <a:spcAft>
                          <a:spcPts val="0"/>
                        </a:spcAft>
                      </a:pPr>
                      <a:r>
                        <a:rPr lang="en-US" sz="1400" dirty="0">
                          <a:latin typeface="Times New Roman"/>
                          <a:ea typeface="Times New Roman"/>
                          <a:cs typeface="Times New Roman"/>
                        </a:rPr>
                        <a:t>Vandalism</a:t>
                      </a:r>
                      <a:endParaRPr lang="en-US" sz="1400" dirty="0">
                        <a:latin typeface="Palatino Linotype"/>
                        <a:ea typeface="Times New Roman"/>
                        <a:cs typeface="Times New Roman"/>
                      </a:endParaRPr>
                    </a:p>
                    <a:p>
                      <a:pPr marL="0" marR="0" algn="ctr">
                        <a:spcBef>
                          <a:spcPts val="0"/>
                        </a:spcBef>
                        <a:spcAft>
                          <a:spcPts val="0"/>
                        </a:spcAft>
                      </a:pPr>
                      <a:r>
                        <a:rPr lang="en-US" sz="1400" dirty="0">
                          <a:latin typeface="Times New Roman"/>
                          <a:ea typeface="Times New Roman"/>
                          <a:cs typeface="Times New Roman"/>
                        </a:rPr>
                        <a:t>Egging</a:t>
                      </a:r>
                      <a:endParaRPr lang="en-US" sz="1400" dirty="0">
                        <a:latin typeface="Palatino Linotype"/>
                        <a:ea typeface="Times New Roman"/>
                        <a:cs typeface="Times New Roman"/>
                      </a:endParaRPr>
                    </a:p>
                    <a:p>
                      <a:pPr marL="0" marR="0" algn="ctr">
                        <a:spcBef>
                          <a:spcPts val="0"/>
                        </a:spcBef>
                        <a:spcAft>
                          <a:spcPts val="0"/>
                        </a:spcAft>
                      </a:pPr>
                      <a:r>
                        <a:rPr lang="en-US" sz="1400" dirty="0">
                          <a:latin typeface="Times New Roman"/>
                          <a:ea typeface="Times New Roman"/>
                          <a:cs typeface="Times New Roman"/>
                        </a:rPr>
                        <a:t>Spray painting</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Bullying</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1"/>
                  </a:ext>
                </a:extLst>
              </a:tr>
              <a:tr h="667167">
                <a:tc>
                  <a:txBody>
                    <a:bodyPr/>
                    <a:lstStyle/>
                    <a:p>
                      <a:pPr marL="0" marR="0" algn="ctr">
                        <a:spcBef>
                          <a:spcPts val="0"/>
                        </a:spcBef>
                        <a:spcAft>
                          <a:spcPts val="0"/>
                        </a:spcAft>
                      </a:pPr>
                      <a:r>
                        <a:rPr lang="en-US" sz="1400" dirty="0">
                          <a:latin typeface="Times New Roman"/>
                          <a:ea typeface="Times New Roman"/>
                          <a:cs typeface="Times New Roman"/>
                        </a:rPr>
                        <a:t>Drug Use</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Alcohol   Use/Drinking Age</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Sex/Dating</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Teen Smoking</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2"/>
                  </a:ext>
                </a:extLst>
              </a:tr>
              <a:tr h="714821">
                <a:tc>
                  <a:txBody>
                    <a:bodyPr/>
                    <a:lstStyle/>
                    <a:p>
                      <a:pPr marL="0" marR="0" algn="ctr">
                        <a:spcBef>
                          <a:spcPts val="0"/>
                        </a:spcBef>
                        <a:spcAft>
                          <a:spcPts val="0"/>
                        </a:spcAft>
                      </a:pPr>
                      <a:r>
                        <a:rPr lang="en-US" sz="1400" dirty="0">
                          <a:latin typeface="Times New Roman"/>
                          <a:ea typeface="Times New Roman"/>
                          <a:cs typeface="Times New Roman"/>
                        </a:rPr>
                        <a:t>Work</a:t>
                      </a:r>
                      <a:endParaRPr lang="en-US" sz="1400" dirty="0">
                        <a:latin typeface="Palatino Linotype"/>
                        <a:ea typeface="Times New Roman"/>
                        <a:cs typeface="Times New Roman"/>
                      </a:endParaRPr>
                    </a:p>
                    <a:p>
                      <a:pPr marL="0" marR="0" algn="ctr">
                        <a:spcBef>
                          <a:spcPts val="0"/>
                        </a:spcBef>
                        <a:spcAft>
                          <a:spcPts val="0"/>
                        </a:spcAft>
                      </a:pPr>
                      <a:r>
                        <a:rPr lang="en-US" sz="1400" dirty="0">
                          <a:latin typeface="Times New Roman"/>
                          <a:ea typeface="Times New Roman"/>
                          <a:cs typeface="Times New Roman"/>
                        </a:rPr>
                        <a:t>Hiring/Firing</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Fighting</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Shoplifting</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Video Games</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3"/>
                  </a:ext>
                </a:extLst>
              </a:tr>
              <a:tr h="794246">
                <a:tc>
                  <a:txBody>
                    <a:bodyPr/>
                    <a:lstStyle/>
                    <a:p>
                      <a:pPr marL="0" marR="0" algn="ctr">
                        <a:spcBef>
                          <a:spcPts val="0"/>
                        </a:spcBef>
                        <a:spcAft>
                          <a:spcPts val="0"/>
                        </a:spcAft>
                      </a:pPr>
                      <a:r>
                        <a:rPr lang="en-US" sz="1400" dirty="0">
                          <a:latin typeface="Times New Roman"/>
                          <a:ea typeface="Times New Roman"/>
                          <a:cs typeface="Times New Roman"/>
                        </a:rPr>
                        <a:t>Movies/T.V.</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a:latin typeface="Times New Roman"/>
                          <a:ea typeface="Times New Roman"/>
                          <a:cs typeface="Times New Roman"/>
                        </a:rPr>
                        <a:t>Being tried as an adult-When? What for?</a:t>
                      </a:r>
                      <a:endParaRPr lang="en-US" sz="140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Loitering</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Runaways</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4"/>
                  </a:ext>
                </a:extLst>
              </a:tr>
              <a:tr h="714821">
                <a:tc>
                  <a:txBody>
                    <a:bodyPr/>
                    <a:lstStyle/>
                    <a:p>
                      <a:pPr marL="0" marR="0" algn="ctr">
                        <a:spcBef>
                          <a:spcPts val="0"/>
                        </a:spcBef>
                        <a:spcAft>
                          <a:spcPts val="0"/>
                        </a:spcAft>
                      </a:pPr>
                      <a:endParaRPr lang="en-US" sz="1400">
                        <a:latin typeface="Times New Roman"/>
                        <a:ea typeface="Times New Roman"/>
                        <a:cs typeface="Times New Roman"/>
                      </a:endParaRPr>
                    </a:p>
                    <a:p>
                      <a:pPr marL="0" marR="0" algn="ctr">
                        <a:spcBef>
                          <a:spcPts val="0"/>
                        </a:spcBef>
                        <a:spcAft>
                          <a:spcPts val="0"/>
                        </a:spcAft>
                      </a:pPr>
                      <a:r>
                        <a:rPr lang="en-US" sz="1400">
                          <a:latin typeface="Times New Roman"/>
                          <a:ea typeface="Times New Roman"/>
                          <a:cs typeface="Times New Roman"/>
                        </a:rPr>
                        <a:t>Auto Ownership</a:t>
                      </a:r>
                      <a:endParaRPr lang="en-US" sz="1400">
                        <a:latin typeface="Palatino Linotype"/>
                        <a:ea typeface="Times New Roman"/>
                        <a:cs typeface="Times New Roman"/>
                      </a:endParaRPr>
                    </a:p>
                    <a:p>
                      <a:pPr marL="0" marR="0" algn="ctr">
                        <a:spcBef>
                          <a:spcPts val="0"/>
                        </a:spcBef>
                        <a:spcAft>
                          <a:spcPts val="0"/>
                        </a:spcAft>
                      </a:pPr>
                      <a:r>
                        <a:rPr lang="en-US" sz="1400">
                          <a:latin typeface="Times New Roman"/>
                          <a:ea typeface="Times New Roman"/>
                          <a:cs typeface="Times New Roman"/>
                        </a:rPr>
                        <a:t>Insurance</a:t>
                      </a:r>
                      <a:endParaRPr lang="en-US" sz="140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a:latin typeface="Times New Roman"/>
                          <a:ea typeface="Times New Roman"/>
                          <a:cs typeface="Times New Roman"/>
                        </a:rPr>
                        <a:t>Motorcycle Riding</a:t>
                      </a:r>
                      <a:endParaRPr lang="en-US" sz="140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a:latin typeface="Times New Roman"/>
                          <a:ea typeface="Times New Roman"/>
                          <a:cs typeface="Times New Roman"/>
                        </a:rPr>
                        <a:t>Driving</a:t>
                      </a:r>
                      <a:endParaRPr lang="en-US" sz="140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endParaRPr lang="en-US" sz="1400" dirty="0">
                        <a:latin typeface="Times New Roman"/>
                        <a:ea typeface="Times New Roman"/>
                        <a:cs typeface="Times New Roman"/>
                      </a:endParaRPr>
                    </a:p>
                    <a:p>
                      <a:pPr marL="0" marR="0" algn="ctr">
                        <a:spcBef>
                          <a:spcPts val="0"/>
                        </a:spcBef>
                        <a:spcAft>
                          <a:spcPts val="0"/>
                        </a:spcAft>
                      </a:pPr>
                      <a:r>
                        <a:rPr lang="en-US" sz="1400" dirty="0">
                          <a:latin typeface="Times New Roman"/>
                          <a:ea typeface="Times New Roman"/>
                          <a:cs typeface="Times New Roman"/>
                        </a:rPr>
                        <a:t>Legal Age to Leave      Home</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5"/>
                  </a:ext>
                </a:extLst>
              </a:tr>
              <a:tr h="959110">
                <a:tc>
                  <a:txBody>
                    <a:bodyPr/>
                    <a:lstStyle/>
                    <a:p>
                      <a:pPr marL="0" marR="0" algn="ctr">
                        <a:spcBef>
                          <a:spcPts val="0"/>
                        </a:spcBef>
                        <a:spcAft>
                          <a:spcPts val="0"/>
                        </a:spcAft>
                      </a:pPr>
                      <a:endParaRPr lang="en-US" sz="1400" dirty="0">
                        <a:latin typeface="Times New Roman"/>
                        <a:ea typeface="Times New Roman"/>
                        <a:cs typeface="Times New Roman"/>
                      </a:endParaRPr>
                    </a:p>
                    <a:p>
                      <a:pPr marL="0" marR="0" algn="ctr">
                        <a:spcBef>
                          <a:spcPts val="0"/>
                        </a:spcBef>
                        <a:spcAft>
                          <a:spcPts val="0"/>
                        </a:spcAft>
                      </a:pPr>
                      <a:r>
                        <a:rPr lang="en-US" sz="1400" dirty="0">
                          <a:latin typeface="Times New Roman"/>
                          <a:ea typeface="Times New Roman"/>
                          <a:cs typeface="Times New Roman"/>
                        </a:rPr>
                        <a:t>Staying in School/</a:t>
                      </a:r>
                      <a:endParaRPr lang="en-US" sz="1400" dirty="0">
                        <a:latin typeface="Palatino Linotype"/>
                        <a:ea typeface="Times New Roman"/>
                        <a:cs typeface="Times New Roman"/>
                      </a:endParaRPr>
                    </a:p>
                    <a:p>
                      <a:pPr marL="0" marR="0" algn="ctr">
                        <a:spcBef>
                          <a:spcPts val="0"/>
                        </a:spcBef>
                        <a:spcAft>
                          <a:spcPts val="0"/>
                        </a:spcAft>
                      </a:pPr>
                      <a:r>
                        <a:rPr lang="en-US" sz="1400" dirty="0">
                          <a:latin typeface="Times New Roman"/>
                          <a:ea typeface="Times New Roman"/>
                          <a:cs typeface="Times New Roman"/>
                        </a:rPr>
                        <a:t>Graduation</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a:latin typeface="Times New Roman"/>
                          <a:ea typeface="Times New Roman"/>
                          <a:cs typeface="Times New Roman"/>
                        </a:rPr>
                        <a:t>Teen Marriage</a:t>
                      </a:r>
                      <a:endParaRPr lang="en-US" sz="140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a:latin typeface="Times New Roman"/>
                          <a:ea typeface="Times New Roman"/>
                          <a:cs typeface="Times New Roman"/>
                        </a:rPr>
                        <a:t>Sexting/Texting</a:t>
                      </a:r>
                      <a:endParaRPr lang="en-US" sz="140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tc>
                  <a:txBody>
                    <a:bodyPr/>
                    <a:lstStyle/>
                    <a:p>
                      <a:pPr marL="0" marR="0" algn="ctr">
                        <a:spcBef>
                          <a:spcPts val="0"/>
                        </a:spcBef>
                        <a:spcAft>
                          <a:spcPts val="0"/>
                        </a:spcAft>
                      </a:pPr>
                      <a:r>
                        <a:rPr lang="en-US" sz="1400" dirty="0">
                          <a:latin typeface="Times New Roman"/>
                          <a:ea typeface="Times New Roman"/>
                          <a:cs typeface="Times New Roman"/>
                        </a:rPr>
                        <a:t>Gangs</a:t>
                      </a:r>
                      <a:endParaRPr lang="en-US" sz="1400" dirty="0">
                        <a:latin typeface="Palatino Linotype"/>
                        <a:ea typeface="Times New Roman"/>
                        <a:cs typeface="Times New Roman"/>
                      </a:endParaRPr>
                    </a:p>
                  </a:txBody>
                  <a:tcPr marL="38471" marR="38471" marT="0" marB="0"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6"/>
                  </a:ext>
                </a:extLst>
              </a:tr>
            </a:tbl>
          </a:graphicData>
        </a:graphic>
      </p:graphicFrame>
      <p:sp>
        <p:nvSpPr>
          <p:cNvPr id="94252" name="TextBox 7">
            <a:extLst>
              <a:ext uri="{FF2B5EF4-FFF2-40B4-BE49-F238E27FC236}">
                <a16:creationId xmlns:a16="http://schemas.microsoft.com/office/drawing/2014/main" id="{2E5769AC-7C2A-43C3-91CD-D6A40068E9BD}"/>
              </a:ext>
            </a:extLst>
          </p:cNvPr>
          <p:cNvSpPr txBox="1">
            <a:spLocks noChangeArrowheads="1"/>
          </p:cNvSpPr>
          <p:nvPr/>
        </p:nvSpPr>
        <p:spPr bwMode="auto">
          <a:xfrm>
            <a:off x="0" y="22860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4000"/>
              <a:t>Areas Defined and Limited by Legislation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4DDF4D70-40E4-4204-934C-A6FE7F840376}"/>
              </a:ext>
            </a:extLst>
          </p:cNvPr>
          <p:cNvSpPr>
            <a:spLocks noGrp="1" noChangeArrowheads="1"/>
          </p:cNvSpPr>
          <p:nvPr>
            <p:ph type="ctrTitle"/>
          </p:nvPr>
        </p:nvSpPr>
        <p:spPr/>
        <p:txBody>
          <a:bodyPr/>
          <a:lstStyle/>
          <a:p>
            <a:r>
              <a:rPr lang="en-US" altLang="en-US"/>
              <a:t>THREE BRANCHES OF GOVERNMENT</a:t>
            </a:r>
          </a:p>
        </p:txBody>
      </p:sp>
      <p:sp>
        <p:nvSpPr>
          <p:cNvPr id="3" name="Subtitle 2">
            <a:extLst>
              <a:ext uri="{FF2B5EF4-FFF2-40B4-BE49-F238E27FC236}">
                <a16:creationId xmlns:a16="http://schemas.microsoft.com/office/drawing/2014/main" id="{28ECD226-A0FF-4367-B6C8-F01B9FCC9AD4}"/>
              </a:ext>
            </a:extLst>
          </p:cNvPr>
          <p:cNvSpPr>
            <a:spLocks noGrp="1" noChangeArrowheads="1"/>
          </p:cNvSpPr>
          <p:nvPr>
            <p:ph type="subTitle" idx="1"/>
          </p:nvPr>
        </p:nvSpPr>
        <p:spPr>
          <a:xfrm>
            <a:off x="1371600" y="4267200"/>
            <a:ext cx="6400800" cy="1219200"/>
          </a:xfrm>
        </p:spPr>
        <p:txBody>
          <a:bodyPr/>
          <a:lstStyle/>
          <a:p>
            <a:r>
              <a:rPr lang="en-US" altLang="en-US"/>
              <a:t>A CONSTITUTIONAL BLUEPRINT</a:t>
            </a:r>
          </a:p>
        </p:txBody>
      </p:sp>
      <p:sp>
        <p:nvSpPr>
          <p:cNvPr id="4" name="Footer Placeholder 3">
            <a:extLst>
              <a:ext uri="{FF2B5EF4-FFF2-40B4-BE49-F238E27FC236}">
                <a16:creationId xmlns:a16="http://schemas.microsoft.com/office/drawing/2014/main" id="{D7FA5A50-A639-4B2D-BE98-A3586CD7ED1A}"/>
              </a:ext>
            </a:extLst>
          </p:cNvPr>
          <p:cNvSpPr>
            <a:spLocks noGrp="1"/>
          </p:cNvSpPr>
          <p:nvPr>
            <p:ph type="ftr" sz="quarter" idx="11"/>
          </p:nvPr>
        </p:nvSpPr>
        <p:spPr>
          <a:xfrm>
            <a:off x="2438400" y="6400800"/>
            <a:ext cx="4419600" cy="244475"/>
          </a:xfrm>
        </p:spPr>
        <p:txBody>
          <a:bodyPr/>
          <a:lstStyle/>
          <a:p>
            <a:pPr>
              <a:defRPr/>
            </a:pPr>
            <a:r>
              <a:rPr lang="en-US" sz="1400" dirty="0">
                <a:solidFill>
                  <a:schemeClr val="tx1"/>
                </a:solidFill>
                <a:latin typeface="Times New Roman" pitchFamily="18" charset="0"/>
                <a:cs typeface="Times New Roman" pitchFamily="18" charset="0"/>
              </a:rPr>
              <a:t>Created by the Ohio State Bar Foundation</a:t>
            </a:r>
          </a:p>
          <a:p>
            <a:pP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a:extLst>
              <a:ext uri="{FF2B5EF4-FFF2-40B4-BE49-F238E27FC236}">
                <a16:creationId xmlns:a16="http://schemas.microsoft.com/office/drawing/2014/main" id="{2B43A4A5-6D6C-43B2-9E99-8ADE92749BEB}"/>
              </a:ext>
            </a:extLst>
          </p:cNvPr>
          <p:cNvSpPr>
            <a:spLocks noGrp="1" noChangeArrowheads="1"/>
          </p:cNvSpPr>
          <p:nvPr>
            <p:ph type="ctrTitle"/>
          </p:nvPr>
        </p:nvSpPr>
        <p:spPr>
          <a:xfrm>
            <a:off x="685800" y="2286000"/>
            <a:ext cx="7772400" cy="1470025"/>
          </a:xfrm>
        </p:spPr>
        <p:txBody>
          <a:bodyPr/>
          <a:lstStyle/>
          <a:p>
            <a:r>
              <a:rPr lang="en-US" altLang="en-US"/>
              <a:t>Present Day Realities</a:t>
            </a:r>
          </a:p>
        </p:txBody>
      </p:sp>
      <p:sp>
        <p:nvSpPr>
          <p:cNvPr id="96259" name="TextBox 4">
            <a:extLst>
              <a:ext uri="{FF2B5EF4-FFF2-40B4-BE49-F238E27FC236}">
                <a16:creationId xmlns:a16="http://schemas.microsoft.com/office/drawing/2014/main" id="{2A2AD5DE-3A99-4AFA-BC27-6510BF529F38}"/>
              </a:ext>
            </a:extLst>
          </p:cNvPr>
          <p:cNvSpPr txBox="1">
            <a:spLocks noChangeArrowheads="1"/>
          </p:cNvSpPr>
          <p:nvPr/>
        </p:nvSpPr>
        <p:spPr bwMode="auto">
          <a:xfrm>
            <a:off x="1828800" y="6248400"/>
            <a:ext cx="5638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1400"/>
              <a:t>Created by the Ohio State Bar Foundation</a:t>
            </a:r>
          </a:p>
        </p:txBody>
      </p:sp>
      <p:sp>
        <p:nvSpPr>
          <p:cNvPr id="3076" name="TextBox 5">
            <a:extLst>
              <a:ext uri="{FF2B5EF4-FFF2-40B4-BE49-F238E27FC236}">
                <a16:creationId xmlns:a16="http://schemas.microsoft.com/office/drawing/2014/main" id="{1DC981B7-2C8A-443E-8C2E-D1CF6CD82E10}"/>
              </a:ext>
            </a:extLst>
          </p:cNvPr>
          <p:cNvSpPr txBox="1">
            <a:spLocks noChangeArrowheads="1"/>
          </p:cNvSpPr>
          <p:nvPr/>
        </p:nvSpPr>
        <p:spPr bwMode="auto">
          <a:xfrm>
            <a:off x="1600200" y="4343400"/>
            <a:ext cx="6172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a:t>Judging Separation of Powers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Effect transition="in" filter="fade">
                                      <p:cBhvr>
                                        <p:cTn id="7" dur="1000"/>
                                        <p:tgtEl>
                                          <p:spTgt spid="3076">
                                            <p:txEl>
                                              <p:pRg st="0" end="0"/>
                                            </p:txEl>
                                          </p:spTgt>
                                        </p:tgtEl>
                                      </p:cBhvr>
                                    </p:animEffect>
                                    <p:anim calcmode="lin" valueType="num">
                                      <p:cBhvr>
                                        <p:cTn id="8" dur="1000" fill="hold"/>
                                        <p:tgtEl>
                                          <p:spTgt spid="3076">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076">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76">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a:extLst>
              <a:ext uri="{FF2B5EF4-FFF2-40B4-BE49-F238E27FC236}">
                <a16:creationId xmlns:a16="http://schemas.microsoft.com/office/drawing/2014/main" id="{485748F8-B069-47B8-BB47-9500EECA0289}"/>
              </a:ext>
            </a:extLst>
          </p:cNvPr>
          <p:cNvSpPr>
            <a:spLocks noGrp="1" noChangeArrowheads="1"/>
          </p:cNvSpPr>
          <p:nvPr>
            <p:ph type="title"/>
          </p:nvPr>
        </p:nvSpPr>
        <p:spPr/>
        <p:txBody>
          <a:bodyPr/>
          <a:lstStyle/>
          <a:p>
            <a:r>
              <a:rPr lang="en-US" altLang="en-US"/>
              <a:t>Background Story</a:t>
            </a:r>
          </a:p>
        </p:txBody>
      </p:sp>
      <p:sp>
        <p:nvSpPr>
          <p:cNvPr id="3" name="Content Placeholder 2">
            <a:extLst>
              <a:ext uri="{FF2B5EF4-FFF2-40B4-BE49-F238E27FC236}">
                <a16:creationId xmlns:a16="http://schemas.microsoft.com/office/drawing/2014/main" id="{48E02051-16CB-48AE-B370-78E392317D80}"/>
              </a:ext>
            </a:extLst>
          </p:cNvPr>
          <p:cNvSpPr>
            <a:spLocks noGrp="1" noChangeArrowheads="1"/>
          </p:cNvSpPr>
          <p:nvPr>
            <p:ph sz="half" idx="1"/>
          </p:nvPr>
        </p:nvSpPr>
        <p:spPr>
          <a:xfrm>
            <a:off x="457200" y="1600200"/>
            <a:ext cx="8153400" cy="3657600"/>
          </a:xfrm>
        </p:spPr>
        <p:txBody>
          <a:bodyPr/>
          <a:lstStyle/>
          <a:p>
            <a:pPr>
              <a:buFontTx/>
              <a:buNone/>
            </a:pPr>
            <a:r>
              <a:rPr lang="en-US" altLang="en-US"/>
              <a:t>    </a:t>
            </a:r>
            <a:r>
              <a:rPr lang="en-US" altLang="en-US" b="1" i="1"/>
              <a:t>The Constitution… meant that its coordinate branches should be checks on each other. But the opinion which gives to the judges the right to decide what laws are constitutional and what not, not only for themselves in their own sphere of action but for the Legislature and Executive also in their spheres, would make the Judiciary a despotic branch.</a:t>
            </a:r>
          </a:p>
          <a:p>
            <a:pPr algn="r">
              <a:buFont typeface="Times New Roman" panose="02020603050405020304" pitchFamily="18" charset="0"/>
              <a:buChar char="–"/>
            </a:pPr>
            <a:r>
              <a:rPr lang="en-US" altLang="en-US" i="1"/>
              <a:t>Thomas Jefferson, 1804</a:t>
            </a:r>
          </a:p>
        </p:txBody>
      </p:sp>
      <p:pic>
        <p:nvPicPr>
          <p:cNvPr id="97284" name="Picture 2" descr="C:\Documents and Settings\kclements\Local Settings\Temporary Internet Files\Content.IE5\X2E01N86\MC900360684[1].wmf">
            <a:extLst>
              <a:ext uri="{FF2B5EF4-FFF2-40B4-BE49-F238E27FC236}">
                <a16:creationId xmlns:a16="http://schemas.microsoft.com/office/drawing/2014/main" id="{2BF6674F-BBA8-4FDF-BF8B-660147597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800600"/>
            <a:ext cx="2987675" cy="183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
                                          </p:val>
                                        </p:tav>
                                        <p:tav tm="100000">
                                          <p:val>
                                            <p:strVal val="#ppt_y"/>
                                          </p:val>
                                        </p:tav>
                                      </p:tavLst>
                                    </p:anim>
                                  </p:childTnLst>
                                </p:cTn>
                              </p:par>
                              <p:par>
                                <p:cTn id="10" presetID="40" presetClass="entr" presetSubtype="0" fill="hold" nodeType="with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anim calcmode="lin" valueType="num">
                                      <p:cBhvr>
                                        <p:cTn id="13" dur="5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a:extLst>
              <a:ext uri="{FF2B5EF4-FFF2-40B4-BE49-F238E27FC236}">
                <a16:creationId xmlns:a16="http://schemas.microsoft.com/office/drawing/2014/main" id="{A7454107-7319-49AE-B433-B397CD80514C}"/>
              </a:ext>
            </a:extLst>
          </p:cNvPr>
          <p:cNvSpPr>
            <a:spLocks noGrp="1" noChangeArrowheads="1"/>
          </p:cNvSpPr>
          <p:nvPr>
            <p:ph type="title"/>
          </p:nvPr>
        </p:nvSpPr>
        <p:spPr/>
        <p:txBody>
          <a:bodyPr/>
          <a:lstStyle/>
          <a:p>
            <a:r>
              <a:rPr lang="en-US" altLang="en-US"/>
              <a:t>Background Story</a:t>
            </a:r>
          </a:p>
        </p:txBody>
      </p:sp>
      <p:sp>
        <p:nvSpPr>
          <p:cNvPr id="20483" name="Content Placeholder 2">
            <a:extLst>
              <a:ext uri="{FF2B5EF4-FFF2-40B4-BE49-F238E27FC236}">
                <a16:creationId xmlns:a16="http://schemas.microsoft.com/office/drawing/2014/main" id="{5ED409DB-5897-48F4-B904-B9ACD4921C88}"/>
              </a:ext>
            </a:extLst>
          </p:cNvPr>
          <p:cNvSpPr>
            <a:spLocks noGrp="1" noChangeArrowheads="1"/>
          </p:cNvSpPr>
          <p:nvPr>
            <p:ph sz="half" idx="1"/>
          </p:nvPr>
        </p:nvSpPr>
        <p:spPr>
          <a:xfrm>
            <a:off x="3962400" y="1524000"/>
            <a:ext cx="4953000" cy="4525963"/>
          </a:xfrm>
        </p:spPr>
        <p:txBody>
          <a:bodyPr/>
          <a:lstStyle/>
          <a:p>
            <a:r>
              <a:rPr lang="en-US" altLang="en-US"/>
              <a:t>The Branches still clash over their powers</a:t>
            </a:r>
          </a:p>
          <a:p>
            <a:endParaRPr lang="en-US" altLang="en-US"/>
          </a:p>
          <a:p>
            <a:r>
              <a:rPr lang="en-US" altLang="en-US"/>
              <a:t>The Branches are balanced so that no one branch becomes too powerful</a:t>
            </a:r>
          </a:p>
          <a:p>
            <a:endParaRPr lang="en-US" altLang="en-US"/>
          </a:p>
          <a:p>
            <a:r>
              <a:rPr lang="en-US" altLang="en-US"/>
              <a:t>The Founding Fathers wanted us always to challenge who has the power and how it is being used</a:t>
            </a:r>
          </a:p>
          <a:p>
            <a:endParaRPr lang="en-US" altLang="en-US"/>
          </a:p>
          <a:p>
            <a:endParaRPr lang="en-US" altLang="en-US"/>
          </a:p>
        </p:txBody>
      </p:sp>
      <p:pic>
        <p:nvPicPr>
          <p:cNvPr id="98308" name="Picture 6" descr="C:\Documents and Settings\kclements\Local Settings\Temporary Internet Files\Content.IE5\IJOLA5U7\MC900056784[2].wmf">
            <a:extLst>
              <a:ext uri="{FF2B5EF4-FFF2-40B4-BE49-F238E27FC236}">
                <a16:creationId xmlns:a16="http://schemas.microsoft.com/office/drawing/2014/main" id="{78302ACC-ACDC-4A80-88F5-D070B3AB13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981200"/>
            <a:ext cx="3167063"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box(in)">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box(in)">
                                      <p:cBhvr>
                                        <p:cTn id="12" dur="500"/>
                                        <p:tgtEl>
                                          <p:spTgt spid="204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box(in)">
                                      <p:cBhvr>
                                        <p:cTn id="1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a:extLst>
              <a:ext uri="{FF2B5EF4-FFF2-40B4-BE49-F238E27FC236}">
                <a16:creationId xmlns:a16="http://schemas.microsoft.com/office/drawing/2014/main" id="{89136962-2084-4DC1-B6CA-245E00F40ED6}"/>
              </a:ext>
            </a:extLst>
          </p:cNvPr>
          <p:cNvSpPr>
            <a:spLocks noGrp="1" noChangeArrowheads="1"/>
          </p:cNvSpPr>
          <p:nvPr>
            <p:ph type="title"/>
          </p:nvPr>
        </p:nvSpPr>
        <p:spPr/>
        <p:txBody>
          <a:bodyPr/>
          <a:lstStyle/>
          <a:p>
            <a:r>
              <a:rPr lang="en-US" altLang="en-US"/>
              <a:t>Asking Questions About the Three Branches of Government</a:t>
            </a:r>
          </a:p>
        </p:txBody>
      </p:sp>
      <p:sp>
        <p:nvSpPr>
          <p:cNvPr id="23555" name="Content Placeholder 2">
            <a:extLst>
              <a:ext uri="{FF2B5EF4-FFF2-40B4-BE49-F238E27FC236}">
                <a16:creationId xmlns:a16="http://schemas.microsoft.com/office/drawing/2014/main" id="{6662C23E-8A1E-4EF5-822C-E3FEAA02CD1F}"/>
              </a:ext>
            </a:extLst>
          </p:cNvPr>
          <p:cNvSpPr>
            <a:spLocks noGrp="1" noChangeArrowheads="1"/>
          </p:cNvSpPr>
          <p:nvPr>
            <p:ph sz="half" idx="1"/>
          </p:nvPr>
        </p:nvSpPr>
        <p:spPr>
          <a:xfrm>
            <a:off x="457200" y="1981200"/>
            <a:ext cx="4038600" cy="4525963"/>
          </a:xfrm>
        </p:spPr>
        <p:txBody>
          <a:bodyPr/>
          <a:lstStyle/>
          <a:p>
            <a:r>
              <a:rPr lang="en-US" altLang="en-US"/>
              <a:t>Is it good for only the Supreme Court to decide what is constitutional?</a:t>
            </a:r>
          </a:p>
          <a:p>
            <a:endParaRPr lang="en-US" altLang="en-US"/>
          </a:p>
        </p:txBody>
      </p:sp>
      <p:sp>
        <p:nvSpPr>
          <p:cNvPr id="26628" name="Content Placeholder 4">
            <a:extLst>
              <a:ext uri="{FF2B5EF4-FFF2-40B4-BE49-F238E27FC236}">
                <a16:creationId xmlns:a16="http://schemas.microsoft.com/office/drawing/2014/main" id="{AFCBB135-FB84-4D0A-80FE-4DFFF9EEC405}"/>
              </a:ext>
            </a:extLst>
          </p:cNvPr>
          <p:cNvSpPr>
            <a:spLocks noGrp="1" noChangeArrowheads="1"/>
          </p:cNvSpPr>
          <p:nvPr>
            <p:ph sz="half" idx="2"/>
          </p:nvPr>
        </p:nvSpPr>
        <p:spPr>
          <a:xfrm>
            <a:off x="4572000" y="1981200"/>
            <a:ext cx="4343400" cy="3733800"/>
          </a:xfrm>
        </p:spPr>
        <p:txBody>
          <a:bodyPr/>
          <a:lstStyle/>
          <a:p>
            <a:r>
              <a:rPr lang="en-US" altLang="en-US"/>
              <a:t>Why is the judgment of constitutionality in the hands of the Supreme Court alone? Legislators and presidents take an oath to uphold the Constitution also.</a:t>
            </a:r>
          </a:p>
          <a:p>
            <a:endParaRPr lang="en-US" altLang="en-US"/>
          </a:p>
        </p:txBody>
      </p:sp>
      <p:pic>
        <p:nvPicPr>
          <p:cNvPr id="99333" name="Picture 3" descr="C:\Documents and Settings\kclements\Local Settings\Temporary Internet Files\Content.IE5\2XCDIHAD\MC910217683[1].wmf">
            <a:extLst>
              <a:ext uri="{FF2B5EF4-FFF2-40B4-BE49-F238E27FC236}">
                <a16:creationId xmlns:a16="http://schemas.microsoft.com/office/drawing/2014/main" id="{300B0FA3-2234-46AE-B0D5-E1ED02F7A3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733800"/>
            <a:ext cx="3505200"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Scale>
                                      <p:cBhvr>
                                        <p:cTn id="7" dur="1000" decel="50000" fill="hold">
                                          <p:stCondLst>
                                            <p:cond delay="0"/>
                                          </p:stCondLst>
                                        </p:cTn>
                                        <p:tgtEl>
                                          <p:spTgt spid="2355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3555">
                                            <p:txEl>
                                              <p:pRg st="0" end="0"/>
                                            </p:txEl>
                                          </p:spTgt>
                                        </p:tgtEl>
                                        <p:attrNameLst>
                                          <p:attrName>ppt_x</p:attrName>
                                          <p:attrName>ppt_y</p:attrName>
                                        </p:attrNameLst>
                                      </p:cBhvr>
                                    </p:animMotion>
                                    <p:animEffect transition="in" filter="fade">
                                      <p:cBhvr>
                                        <p:cTn id="9" dur="1000"/>
                                        <p:tgtEl>
                                          <p:spTgt spid="2355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26628">
                                            <p:txEl>
                                              <p:pRg st="0" end="0"/>
                                            </p:txEl>
                                          </p:spTgt>
                                        </p:tgtEl>
                                        <p:attrNameLst>
                                          <p:attrName>style.visibility</p:attrName>
                                        </p:attrNameLst>
                                      </p:cBhvr>
                                      <p:to>
                                        <p:strVal val="visible"/>
                                      </p:to>
                                    </p:set>
                                    <p:animScale>
                                      <p:cBhvr>
                                        <p:cTn id="14" dur="1000" decel="50000" fill="hold">
                                          <p:stCondLst>
                                            <p:cond delay="0"/>
                                          </p:stCondLst>
                                        </p:cTn>
                                        <p:tgtEl>
                                          <p:spTgt spid="2662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26628">
                                            <p:txEl>
                                              <p:pRg st="0" end="0"/>
                                            </p:txEl>
                                          </p:spTgt>
                                        </p:tgtEl>
                                        <p:attrNameLst>
                                          <p:attrName>ppt_x</p:attrName>
                                          <p:attrName>ppt_y</p:attrName>
                                        </p:attrNameLst>
                                      </p:cBhvr>
                                    </p:animMotion>
                                    <p:animEffect transition="in" filter="fade">
                                      <p:cBhvr>
                                        <p:cTn id="16" dur="1000"/>
                                        <p:tgtEl>
                                          <p:spTgt spid="266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6">
            <a:extLst>
              <a:ext uri="{FF2B5EF4-FFF2-40B4-BE49-F238E27FC236}">
                <a16:creationId xmlns:a16="http://schemas.microsoft.com/office/drawing/2014/main" id="{F6411CDB-B0B3-4062-B9AB-A45832541877}"/>
              </a:ext>
            </a:extLst>
          </p:cNvPr>
          <p:cNvSpPr>
            <a:spLocks noGrp="1" noChangeArrowheads="1"/>
          </p:cNvSpPr>
          <p:nvPr>
            <p:ph type="title"/>
          </p:nvPr>
        </p:nvSpPr>
        <p:spPr/>
        <p:txBody>
          <a:bodyPr/>
          <a:lstStyle/>
          <a:p>
            <a:r>
              <a:rPr lang="en-US" altLang="en-US"/>
              <a:t>Asking Questions About the Three Branches of Government</a:t>
            </a:r>
          </a:p>
        </p:txBody>
      </p:sp>
      <p:sp>
        <p:nvSpPr>
          <p:cNvPr id="6" name="Content Placeholder 5">
            <a:extLst>
              <a:ext uri="{FF2B5EF4-FFF2-40B4-BE49-F238E27FC236}">
                <a16:creationId xmlns:a16="http://schemas.microsoft.com/office/drawing/2014/main" id="{60FD52D3-7F9E-4475-9653-88D922652C79}"/>
              </a:ext>
            </a:extLst>
          </p:cNvPr>
          <p:cNvSpPr>
            <a:spLocks noGrp="1" noChangeArrowheads="1"/>
          </p:cNvSpPr>
          <p:nvPr>
            <p:ph sz="half" idx="1"/>
          </p:nvPr>
        </p:nvSpPr>
        <p:spPr>
          <a:xfrm>
            <a:off x="457200" y="1828800"/>
            <a:ext cx="4038600" cy="4525963"/>
          </a:xfrm>
        </p:spPr>
        <p:txBody>
          <a:bodyPr/>
          <a:lstStyle/>
          <a:p>
            <a:endParaRPr lang="en-US" altLang="en-US"/>
          </a:p>
          <a:p>
            <a:r>
              <a:rPr lang="en-US" altLang="en-US"/>
              <a:t>What is an activist judge?  </a:t>
            </a:r>
          </a:p>
          <a:p>
            <a:endParaRPr lang="en-US" altLang="en-US"/>
          </a:p>
          <a:p>
            <a:r>
              <a:rPr lang="en-US" altLang="en-US"/>
              <a:t>Is it good or bad to be one?</a:t>
            </a:r>
          </a:p>
        </p:txBody>
      </p:sp>
      <p:pic>
        <p:nvPicPr>
          <p:cNvPr id="100356" name="Picture 2" descr="C:\Documents and Settings\kclements\Local Settings\Temporary Internet Files\Content.IE5\ATUNA1IJ\MC900287437[1].wmf">
            <a:extLst>
              <a:ext uri="{FF2B5EF4-FFF2-40B4-BE49-F238E27FC236}">
                <a16:creationId xmlns:a16="http://schemas.microsoft.com/office/drawing/2014/main" id="{2FF61EB3-9C75-499B-9A0A-05852F71AB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2057400"/>
            <a:ext cx="42481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1000"/>
                                        <p:tgtEl>
                                          <p:spTgt spid="6">
                                            <p:txEl>
                                              <p:pRg st="3" end="3"/>
                                            </p:txEl>
                                          </p:spTgt>
                                        </p:tgtEl>
                                      </p:cBhvr>
                                    </p:animEffect>
                                    <p:anim calcmode="lin" valueType="num">
                                      <p:cBhvr>
                                        <p:cTn id="1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F6F30062-ADAD-4420-9533-FAF4C4597717}"/>
              </a:ext>
            </a:extLst>
          </p:cNvPr>
          <p:cNvSpPr>
            <a:spLocks noGrp="1" noChangeArrowheads="1"/>
          </p:cNvSpPr>
          <p:nvPr>
            <p:ph type="title"/>
          </p:nvPr>
        </p:nvSpPr>
        <p:spPr/>
        <p:txBody>
          <a:bodyPr/>
          <a:lstStyle/>
          <a:p>
            <a:r>
              <a:rPr lang="en-US" altLang="en-US"/>
              <a:t>Asking Questions About the Three Branches of Government</a:t>
            </a:r>
          </a:p>
        </p:txBody>
      </p:sp>
      <p:sp>
        <p:nvSpPr>
          <p:cNvPr id="3" name="Content Placeholder 2">
            <a:extLst>
              <a:ext uri="{FF2B5EF4-FFF2-40B4-BE49-F238E27FC236}">
                <a16:creationId xmlns:a16="http://schemas.microsoft.com/office/drawing/2014/main" id="{A04B0622-EEAD-44B9-B356-2FA1BDDEC09F}"/>
              </a:ext>
            </a:extLst>
          </p:cNvPr>
          <p:cNvSpPr>
            <a:spLocks noGrp="1" noChangeArrowheads="1"/>
          </p:cNvSpPr>
          <p:nvPr>
            <p:ph sz="half" idx="1"/>
          </p:nvPr>
        </p:nvSpPr>
        <p:spPr>
          <a:xfrm>
            <a:off x="4648200" y="1600200"/>
            <a:ext cx="4038600" cy="4525963"/>
          </a:xfrm>
        </p:spPr>
        <p:txBody>
          <a:bodyPr/>
          <a:lstStyle/>
          <a:p>
            <a:endParaRPr lang="en-US" altLang="en-US"/>
          </a:p>
          <a:p>
            <a:r>
              <a:rPr lang="en-US" altLang="en-US"/>
              <a:t>How can the U.S. Supreme Court decide who won an election as it effectively did when it decided </a:t>
            </a:r>
            <a:r>
              <a:rPr lang="en-US" altLang="en-US" i="1"/>
              <a:t>Bush v. Gore </a:t>
            </a:r>
            <a:r>
              <a:rPr lang="en-US" altLang="en-US"/>
              <a:t>in 2000?</a:t>
            </a:r>
          </a:p>
        </p:txBody>
      </p:sp>
      <p:pic>
        <p:nvPicPr>
          <p:cNvPr id="101380" name="Picture 3" descr="C:\Documents and Settings\kclements\Local Settings\Temporary Internet Files\Content.IE5\FPJWPNY3\MC900301304[1].wmf">
            <a:extLst>
              <a:ext uri="{FF2B5EF4-FFF2-40B4-BE49-F238E27FC236}">
                <a16:creationId xmlns:a16="http://schemas.microsoft.com/office/drawing/2014/main" id="{B1F58246-7F89-490D-A42B-113D3291F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828800"/>
            <a:ext cx="26670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a:extLst>
              <a:ext uri="{FF2B5EF4-FFF2-40B4-BE49-F238E27FC236}">
                <a16:creationId xmlns:a16="http://schemas.microsoft.com/office/drawing/2014/main" id="{EDDD31E0-B0C3-48B3-BEC1-BEB80B75FBF3}"/>
              </a:ext>
            </a:extLst>
          </p:cNvPr>
          <p:cNvSpPr>
            <a:spLocks noGrp="1" noChangeArrowheads="1"/>
          </p:cNvSpPr>
          <p:nvPr>
            <p:ph type="title"/>
          </p:nvPr>
        </p:nvSpPr>
        <p:spPr/>
        <p:txBody>
          <a:bodyPr/>
          <a:lstStyle/>
          <a:p>
            <a:r>
              <a:rPr lang="en-US" altLang="en-US"/>
              <a:t>Asking Questions About the Three Branches of Government</a:t>
            </a:r>
          </a:p>
        </p:txBody>
      </p:sp>
      <p:sp>
        <p:nvSpPr>
          <p:cNvPr id="4099" name="Content Placeholder 2">
            <a:extLst>
              <a:ext uri="{FF2B5EF4-FFF2-40B4-BE49-F238E27FC236}">
                <a16:creationId xmlns:a16="http://schemas.microsoft.com/office/drawing/2014/main" id="{6018781A-C751-49E5-A834-5136FF39EED5}"/>
              </a:ext>
            </a:extLst>
          </p:cNvPr>
          <p:cNvSpPr>
            <a:spLocks noGrp="1" noChangeArrowheads="1"/>
          </p:cNvSpPr>
          <p:nvPr>
            <p:ph sz="half" idx="1"/>
          </p:nvPr>
        </p:nvSpPr>
        <p:spPr/>
        <p:txBody>
          <a:bodyPr/>
          <a:lstStyle/>
          <a:p>
            <a:r>
              <a:rPr lang="en-US" altLang="en-US"/>
              <a:t>Why can something be declared constitutional and 50 years later be declared unconstitutional?  </a:t>
            </a:r>
          </a:p>
          <a:p>
            <a:endParaRPr lang="en-US" altLang="en-US"/>
          </a:p>
          <a:p>
            <a:r>
              <a:rPr lang="en-US" altLang="en-US"/>
              <a:t>Does the Constitution really have absolute meaning?  Is there ever an absolute interpretation?</a:t>
            </a:r>
          </a:p>
        </p:txBody>
      </p:sp>
      <p:pic>
        <p:nvPicPr>
          <p:cNvPr id="102404" name="Picture 2" descr="C:\Documents and Settings\kclements\Local Settings\Temporary Internet Files\Content.IE5\6TCFAPSX\MP900305711[1].jpg">
            <a:extLst>
              <a:ext uri="{FF2B5EF4-FFF2-40B4-BE49-F238E27FC236}">
                <a16:creationId xmlns:a16="http://schemas.microsoft.com/office/drawing/2014/main" id="{60E96586-4024-4423-9369-AE58FF762C5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41888" y="1676400"/>
            <a:ext cx="3787775" cy="4014788"/>
          </a:xfrm>
          <a:no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dissolve">
                                      <p:cBhvr>
                                        <p:cTn id="7" dur="500"/>
                                        <p:tgtEl>
                                          <p:spTgt spid="40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dissolve">
                                      <p:cBhvr>
                                        <p:cTn id="12" dur="500"/>
                                        <p:tgtEl>
                                          <p:spTgt spid="4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a:extLst>
              <a:ext uri="{FF2B5EF4-FFF2-40B4-BE49-F238E27FC236}">
                <a16:creationId xmlns:a16="http://schemas.microsoft.com/office/drawing/2014/main" id="{173EE6C0-D44C-4F82-9781-2F3F43B81616}"/>
              </a:ext>
            </a:extLst>
          </p:cNvPr>
          <p:cNvSpPr>
            <a:spLocks noGrp="1" noChangeArrowheads="1"/>
          </p:cNvSpPr>
          <p:nvPr>
            <p:ph type="title"/>
          </p:nvPr>
        </p:nvSpPr>
        <p:spPr/>
        <p:txBody>
          <a:bodyPr/>
          <a:lstStyle/>
          <a:p>
            <a:r>
              <a:rPr lang="en-US" altLang="en-US"/>
              <a:t>Asking Questions About the Three Branches of Government</a:t>
            </a:r>
          </a:p>
        </p:txBody>
      </p:sp>
      <p:sp>
        <p:nvSpPr>
          <p:cNvPr id="5123" name="Content Placeholder 2">
            <a:extLst>
              <a:ext uri="{FF2B5EF4-FFF2-40B4-BE49-F238E27FC236}">
                <a16:creationId xmlns:a16="http://schemas.microsoft.com/office/drawing/2014/main" id="{61C8D8FD-860A-477B-BB51-A84182AA9841}"/>
              </a:ext>
            </a:extLst>
          </p:cNvPr>
          <p:cNvSpPr>
            <a:spLocks noGrp="1"/>
          </p:cNvSpPr>
          <p:nvPr>
            <p:ph sz="half" idx="1"/>
          </p:nvPr>
        </p:nvSpPr>
        <p:spPr>
          <a:xfrm>
            <a:off x="4495800" y="1447800"/>
            <a:ext cx="4648200" cy="4525963"/>
          </a:xfrm>
        </p:spPr>
        <p:txBody>
          <a:bodyPr/>
          <a:lstStyle/>
          <a:p>
            <a:pPr marL="339725" indent="-339725">
              <a:defRPr/>
            </a:pPr>
            <a:endParaRPr lang="en-US" dirty="0"/>
          </a:p>
          <a:p>
            <a:pPr marL="339725" indent="-339725">
              <a:defRPr/>
            </a:pPr>
            <a:r>
              <a:rPr lang="en-US" dirty="0"/>
              <a:t>If Congress passes a law  that may be unconstitutional but is not challenged in court, don’t we have to obey it no matter what?</a:t>
            </a:r>
          </a:p>
          <a:p>
            <a:pPr marL="0" indent="0">
              <a:defRPr/>
            </a:pPr>
            <a:endParaRPr lang="en-US" dirty="0"/>
          </a:p>
          <a:p>
            <a:pPr marL="339725" indent="-339725">
              <a:defRPr/>
            </a:pPr>
            <a:r>
              <a:rPr lang="en-US" dirty="0"/>
              <a:t>What could happen if the Supreme Court’s rulings are not obeyed?  Has this ever happened in our history?</a:t>
            </a:r>
          </a:p>
        </p:txBody>
      </p:sp>
      <p:pic>
        <p:nvPicPr>
          <p:cNvPr id="103428" name="Picture 2" descr="C:\Documents and Settings\kclements\Local Settings\Temporary Internet Files\Content.IE5\2XCDIHAD\MP900289006[1].jpg">
            <a:extLst>
              <a:ext uri="{FF2B5EF4-FFF2-40B4-BE49-F238E27FC236}">
                <a16:creationId xmlns:a16="http://schemas.microsoft.com/office/drawing/2014/main" id="{284CB206-5671-4272-9162-06649424FC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05000"/>
            <a:ext cx="2895600" cy="439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from="(-#ppt_w/2)" to="(#ppt_x)" calcmode="lin" valueType="num">
                                      <p:cBhvr>
                                        <p:cTn id="7" dur="600" fill="hold">
                                          <p:stCondLst>
                                            <p:cond delay="0"/>
                                          </p:stCondLst>
                                        </p:cTn>
                                        <p:tgtEl>
                                          <p:spTgt spid="5123">
                                            <p:txEl>
                                              <p:pRg st="1" end="1"/>
                                            </p:txEl>
                                          </p:spTgt>
                                        </p:tgtEl>
                                        <p:attrNameLst>
                                          <p:attrName>ppt_x</p:attrName>
                                        </p:attrNameLst>
                                      </p:cBhvr>
                                    </p:anim>
                                    <p:anim from="0" to="-1.0" calcmode="lin" valueType="num">
                                      <p:cBhvr>
                                        <p:cTn id="8" dur="200" decel="50000" autoRev="1" fill="hold">
                                          <p:stCondLst>
                                            <p:cond delay="600"/>
                                          </p:stCondLst>
                                        </p:cTn>
                                        <p:tgtEl>
                                          <p:spTgt spid="5123">
                                            <p:txEl>
                                              <p:pRg st="1" end="1"/>
                                            </p:txEl>
                                          </p:spTgt>
                                        </p:tgtEl>
                                        <p:attrNameLst>
                                          <p:attrName>xshear</p:attrName>
                                        </p:attrNameLst>
                                      </p:cBhvr>
                                    </p:anim>
                                    <p:animScale>
                                      <p:cBhvr>
                                        <p:cTn id="9" dur="200" decel="100000" autoRev="1" fill="hold">
                                          <p:stCondLst>
                                            <p:cond delay="600"/>
                                          </p:stCondLst>
                                        </p:cTn>
                                        <p:tgtEl>
                                          <p:spTgt spid="5123">
                                            <p:txEl>
                                              <p:pRg st="1" end="1"/>
                                            </p:txEl>
                                          </p:spTgt>
                                        </p:tgtEl>
                                      </p:cBhvr>
                                      <p:from x="100000" y="100000"/>
                                      <p:to x="80000" y="100000"/>
                                    </p:animScale>
                                    <p:anim by="(#ppt_h/3+#ppt_w*0.1)" calcmode="lin" valueType="num">
                                      <p:cBhvr additive="sum">
                                        <p:cTn id="10" dur="200" decel="100000" autoRev="1" fill="hold">
                                          <p:stCondLst>
                                            <p:cond delay="600"/>
                                          </p:stCondLst>
                                        </p:cTn>
                                        <p:tgtEl>
                                          <p:spTgt spid="5123">
                                            <p:txEl>
                                              <p:pRg st="1" end="1"/>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anim from="(-#ppt_w/2)" to="(#ppt_x)" calcmode="lin" valueType="num">
                                      <p:cBhvr>
                                        <p:cTn id="15" dur="600" fill="hold">
                                          <p:stCondLst>
                                            <p:cond delay="0"/>
                                          </p:stCondLst>
                                        </p:cTn>
                                        <p:tgtEl>
                                          <p:spTgt spid="5123">
                                            <p:txEl>
                                              <p:pRg st="3" end="3"/>
                                            </p:txEl>
                                          </p:spTgt>
                                        </p:tgtEl>
                                        <p:attrNameLst>
                                          <p:attrName>ppt_x</p:attrName>
                                        </p:attrNameLst>
                                      </p:cBhvr>
                                    </p:anim>
                                    <p:anim from="0" to="-1.0" calcmode="lin" valueType="num">
                                      <p:cBhvr>
                                        <p:cTn id="16" dur="200" decel="50000" autoRev="1" fill="hold">
                                          <p:stCondLst>
                                            <p:cond delay="600"/>
                                          </p:stCondLst>
                                        </p:cTn>
                                        <p:tgtEl>
                                          <p:spTgt spid="5123">
                                            <p:txEl>
                                              <p:pRg st="3" end="3"/>
                                            </p:txEl>
                                          </p:spTgt>
                                        </p:tgtEl>
                                        <p:attrNameLst>
                                          <p:attrName>xshear</p:attrName>
                                        </p:attrNameLst>
                                      </p:cBhvr>
                                    </p:anim>
                                    <p:animScale>
                                      <p:cBhvr>
                                        <p:cTn id="17" dur="200" decel="100000" autoRev="1" fill="hold">
                                          <p:stCondLst>
                                            <p:cond delay="600"/>
                                          </p:stCondLst>
                                        </p:cTn>
                                        <p:tgtEl>
                                          <p:spTgt spid="5123">
                                            <p:txEl>
                                              <p:pRg st="3" end="3"/>
                                            </p:txEl>
                                          </p:spTgt>
                                        </p:tgtEl>
                                      </p:cBhvr>
                                      <p:from x="100000" y="100000"/>
                                      <p:to x="80000" y="100000"/>
                                    </p:animScale>
                                    <p:anim by="(#ppt_h/3+#ppt_w*0.1)" calcmode="lin" valueType="num">
                                      <p:cBhvr additive="sum">
                                        <p:cTn id="18" dur="200" decel="100000" autoRev="1" fill="hold">
                                          <p:stCondLst>
                                            <p:cond delay="600"/>
                                          </p:stCondLst>
                                        </p:cTn>
                                        <p:tgtEl>
                                          <p:spTgt spid="5123">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a:extLst>
              <a:ext uri="{FF2B5EF4-FFF2-40B4-BE49-F238E27FC236}">
                <a16:creationId xmlns:a16="http://schemas.microsoft.com/office/drawing/2014/main" id="{C82D2130-3CF7-4184-8E4A-2BC3ABD17538}"/>
              </a:ext>
            </a:extLst>
          </p:cNvPr>
          <p:cNvSpPr>
            <a:spLocks noGrp="1" noChangeArrowheads="1"/>
          </p:cNvSpPr>
          <p:nvPr>
            <p:ph type="title"/>
          </p:nvPr>
        </p:nvSpPr>
        <p:spPr/>
        <p:txBody>
          <a:bodyPr/>
          <a:lstStyle/>
          <a:p>
            <a:r>
              <a:rPr lang="en-US" altLang="en-US"/>
              <a:t>Asking Questions About the Three Branches of Government</a:t>
            </a:r>
          </a:p>
        </p:txBody>
      </p:sp>
      <p:sp>
        <p:nvSpPr>
          <p:cNvPr id="6147" name="Content Placeholder 2">
            <a:extLst>
              <a:ext uri="{FF2B5EF4-FFF2-40B4-BE49-F238E27FC236}">
                <a16:creationId xmlns:a16="http://schemas.microsoft.com/office/drawing/2014/main" id="{866E0D5F-B40B-473C-A182-9519FA8DB880}"/>
              </a:ext>
            </a:extLst>
          </p:cNvPr>
          <p:cNvSpPr>
            <a:spLocks noGrp="1" noChangeArrowheads="1"/>
          </p:cNvSpPr>
          <p:nvPr>
            <p:ph sz="half" idx="1"/>
          </p:nvPr>
        </p:nvSpPr>
        <p:spPr>
          <a:xfrm>
            <a:off x="228600" y="1752600"/>
            <a:ext cx="4724400" cy="4525963"/>
          </a:xfrm>
        </p:spPr>
        <p:txBody>
          <a:bodyPr/>
          <a:lstStyle/>
          <a:p>
            <a:r>
              <a:rPr lang="en-US" altLang="en-US"/>
              <a:t>Are there issues about which the Constitution is silent?  What might some of these be?  Immigration?  Marriage?  Education?  Political parties?  Age discrimination?  </a:t>
            </a:r>
          </a:p>
          <a:p>
            <a:endParaRPr lang="en-US" altLang="en-US"/>
          </a:p>
          <a:p>
            <a:r>
              <a:rPr lang="en-US" altLang="en-US"/>
              <a:t>Who has the right to make decisions about them?</a:t>
            </a:r>
          </a:p>
        </p:txBody>
      </p:sp>
      <p:pic>
        <p:nvPicPr>
          <p:cNvPr id="104452" name="Picture 2" descr="C:\Documents and Settings\kclements\Local Settings\Temporary Internet Files\Content.IE5\2XCDIHAD\MC900149867[1].wmf">
            <a:extLst>
              <a:ext uri="{FF2B5EF4-FFF2-40B4-BE49-F238E27FC236}">
                <a16:creationId xmlns:a16="http://schemas.microsoft.com/office/drawing/2014/main" id="{C5072138-E862-41F6-8486-0AEC9301804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57800" y="1828800"/>
            <a:ext cx="3189288" cy="4591050"/>
          </a:xfrm>
          <a:no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Scale>
                                      <p:cBhvr>
                                        <p:cTn id="7" dur="1000" decel="50000" fill="hold">
                                          <p:stCondLst>
                                            <p:cond delay="0"/>
                                          </p:stCondLst>
                                        </p:cTn>
                                        <p:tgtEl>
                                          <p:spTgt spid="614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147">
                                            <p:txEl>
                                              <p:pRg st="0" end="0"/>
                                            </p:txEl>
                                          </p:spTgt>
                                        </p:tgtEl>
                                        <p:attrNameLst>
                                          <p:attrName>ppt_x</p:attrName>
                                          <p:attrName>ppt_y</p:attrName>
                                        </p:attrNameLst>
                                      </p:cBhvr>
                                    </p:animMotion>
                                    <p:animEffect transition="in" filter="fade">
                                      <p:cBhvr>
                                        <p:cTn id="9" dur="1000"/>
                                        <p:tgtEl>
                                          <p:spTgt spid="614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6147">
                                            <p:txEl>
                                              <p:pRg st="2" end="2"/>
                                            </p:txEl>
                                          </p:spTgt>
                                        </p:tgtEl>
                                        <p:attrNameLst>
                                          <p:attrName>style.visibility</p:attrName>
                                        </p:attrNameLst>
                                      </p:cBhvr>
                                      <p:to>
                                        <p:strVal val="visible"/>
                                      </p:to>
                                    </p:set>
                                    <p:animScale>
                                      <p:cBhvr>
                                        <p:cTn id="14" dur="1000" decel="50000" fill="hold">
                                          <p:stCondLst>
                                            <p:cond delay="0"/>
                                          </p:stCondLst>
                                        </p:cTn>
                                        <p:tgtEl>
                                          <p:spTgt spid="6147">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6147">
                                            <p:txEl>
                                              <p:pRg st="2" end="2"/>
                                            </p:txEl>
                                          </p:spTgt>
                                        </p:tgtEl>
                                        <p:attrNameLst>
                                          <p:attrName>ppt_x</p:attrName>
                                          <p:attrName>ppt_y</p:attrName>
                                        </p:attrNameLst>
                                      </p:cBhvr>
                                    </p:animMotion>
                                    <p:animEffect transition="in" filter="fade">
                                      <p:cBhvr>
                                        <p:cTn id="16" dur="10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332F1ECF-E99E-4A57-9C36-CDBF15DFD0EA}"/>
              </a:ext>
            </a:extLst>
          </p:cNvPr>
          <p:cNvSpPr>
            <a:spLocks noGrp="1" noChangeArrowheads="1"/>
          </p:cNvSpPr>
          <p:nvPr>
            <p:ph type="title"/>
          </p:nvPr>
        </p:nvSpPr>
        <p:spPr/>
        <p:txBody>
          <a:bodyPr/>
          <a:lstStyle/>
          <a:p>
            <a:r>
              <a:rPr lang="en-US" altLang="en-US"/>
              <a:t>Asking Questions About the Three Branches of Government</a:t>
            </a:r>
          </a:p>
        </p:txBody>
      </p:sp>
      <p:sp>
        <p:nvSpPr>
          <p:cNvPr id="7171" name="Content Placeholder 2">
            <a:extLst>
              <a:ext uri="{FF2B5EF4-FFF2-40B4-BE49-F238E27FC236}">
                <a16:creationId xmlns:a16="http://schemas.microsoft.com/office/drawing/2014/main" id="{A2F9DCC3-214B-4435-9409-138907343BD5}"/>
              </a:ext>
            </a:extLst>
          </p:cNvPr>
          <p:cNvSpPr>
            <a:spLocks noGrp="1" noChangeArrowheads="1"/>
          </p:cNvSpPr>
          <p:nvPr>
            <p:ph sz="half" idx="1"/>
          </p:nvPr>
        </p:nvSpPr>
        <p:spPr>
          <a:xfrm>
            <a:off x="4648200" y="1828800"/>
            <a:ext cx="4038600" cy="4525963"/>
          </a:xfrm>
        </p:spPr>
        <p:txBody>
          <a:bodyPr/>
          <a:lstStyle/>
          <a:p>
            <a:r>
              <a:rPr lang="en-US" altLang="en-US"/>
              <a:t>Has the Executive Branch ever taken on more power than was given to it?  </a:t>
            </a:r>
          </a:p>
          <a:p>
            <a:endParaRPr lang="en-US" altLang="en-US"/>
          </a:p>
          <a:p>
            <a:r>
              <a:rPr lang="en-US" altLang="en-US"/>
              <a:t>Can a president have more power in time of war- even a continuing war on terrorism?</a:t>
            </a:r>
          </a:p>
        </p:txBody>
      </p:sp>
      <p:pic>
        <p:nvPicPr>
          <p:cNvPr id="105476" name="Picture 3" descr="C:\Documents and Settings\kclements\Local Settings\Temporary Internet Files\Content.IE5\ATUNA1IJ\MC900231078[1].wmf">
            <a:extLst>
              <a:ext uri="{FF2B5EF4-FFF2-40B4-BE49-F238E27FC236}">
                <a16:creationId xmlns:a16="http://schemas.microsoft.com/office/drawing/2014/main" id="{A2A96F8E-3F5F-4F07-8A8D-1BB9628F18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0"/>
            <a:ext cx="3954463" cy="302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7171">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17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Effect transition="in" filter="fade">
                                      <p:cBhvr>
                                        <p:cTn id="15" dur="1000"/>
                                        <p:tgtEl>
                                          <p:spTgt spid="7171">
                                            <p:txEl>
                                              <p:pRg st="2" end="2"/>
                                            </p:txEl>
                                          </p:spTgt>
                                        </p:tgtEl>
                                      </p:cBhvr>
                                    </p:animEffect>
                                    <p:anim calcmode="lin" valueType="num">
                                      <p:cBhvr>
                                        <p:cTn id="16"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7171">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171">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a:extLst>
              <a:ext uri="{FF2B5EF4-FFF2-40B4-BE49-F238E27FC236}">
                <a16:creationId xmlns:a16="http://schemas.microsoft.com/office/drawing/2014/main" id="{A25F46E9-474C-45AC-847B-F012099F9ADE}"/>
              </a:ext>
            </a:extLst>
          </p:cNvPr>
          <p:cNvSpPr>
            <a:spLocks noGrp="1" noChangeArrowheads="1"/>
          </p:cNvSpPr>
          <p:nvPr>
            <p:ph type="title"/>
          </p:nvPr>
        </p:nvSpPr>
        <p:spPr/>
        <p:txBody>
          <a:bodyPr/>
          <a:lstStyle/>
          <a:p>
            <a:r>
              <a:rPr lang="en-US" altLang="en-US"/>
              <a:t>Asking Questions About the Three Branches of Government</a:t>
            </a:r>
          </a:p>
        </p:txBody>
      </p:sp>
      <p:sp>
        <p:nvSpPr>
          <p:cNvPr id="8195" name="Content Placeholder 2">
            <a:extLst>
              <a:ext uri="{FF2B5EF4-FFF2-40B4-BE49-F238E27FC236}">
                <a16:creationId xmlns:a16="http://schemas.microsoft.com/office/drawing/2014/main" id="{E3E9ADA5-F3E0-4BAC-8DD6-0588333591A6}"/>
              </a:ext>
            </a:extLst>
          </p:cNvPr>
          <p:cNvSpPr>
            <a:spLocks noGrp="1" noChangeArrowheads="1"/>
          </p:cNvSpPr>
          <p:nvPr>
            <p:ph sz="half" idx="1"/>
          </p:nvPr>
        </p:nvSpPr>
        <p:spPr>
          <a:xfrm>
            <a:off x="381000" y="1752600"/>
            <a:ext cx="4038600" cy="4525963"/>
          </a:xfrm>
        </p:spPr>
        <p:txBody>
          <a:bodyPr/>
          <a:lstStyle/>
          <a:p>
            <a:r>
              <a:rPr lang="en-US" altLang="en-US"/>
              <a:t>Is our government very efficient?  Aren’t checks and balances a hindrance at times?</a:t>
            </a:r>
          </a:p>
          <a:p>
            <a:endParaRPr lang="en-US" altLang="en-US"/>
          </a:p>
          <a:p>
            <a:r>
              <a:rPr lang="en-US" altLang="en-US"/>
              <a:t>Do politics play too much a part in running all three branches of government?  Does money?</a:t>
            </a:r>
          </a:p>
        </p:txBody>
      </p:sp>
      <p:pic>
        <p:nvPicPr>
          <p:cNvPr id="106500" name="Picture 3" descr="C:\Documents and Settings\kclements\Local Settings\Temporary Internet Files\Content.IE5\IJOLA5U7\MP900182462[1].jpg">
            <a:extLst>
              <a:ext uri="{FF2B5EF4-FFF2-40B4-BE49-F238E27FC236}">
                <a16:creationId xmlns:a16="http://schemas.microsoft.com/office/drawing/2014/main" id="{3A6BBC52-9E9A-43BC-8575-FB0320F708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676400"/>
            <a:ext cx="2971800" cy="444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box(in)">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8195">
                                            <p:txEl>
                                              <p:pRg st="2" end="2"/>
                                            </p:txEl>
                                          </p:spTgt>
                                        </p:tgtEl>
                                        <p:attrNameLst>
                                          <p:attrName>style.visibility</p:attrName>
                                        </p:attrNameLst>
                                      </p:cBhvr>
                                      <p:to>
                                        <p:strVal val="visible"/>
                                      </p:to>
                                    </p:set>
                                    <p:animEffect transition="in" filter="box(in)">
                                      <p:cBhvr>
                                        <p:cTn id="12" dur="5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CCAE4AF0-6251-4140-8D05-B346F095AEE5}"/>
              </a:ext>
            </a:extLst>
          </p:cNvPr>
          <p:cNvSpPr>
            <a:spLocks noGrp="1" noChangeArrowheads="1"/>
          </p:cNvSpPr>
          <p:nvPr>
            <p:ph type="title"/>
          </p:nvPr>
        </p:nvSpPr>
        <p:spPr/>
        <p:txBody>
          <a:bodyPr/>
          <a:lstStyle/>
          <a:p>
            <a:r>
              <a:rPr lang="en-US" altLang="en-US"/>
              <a:t>Asking Questions About the Three Branches of Government</a:t>
            </a:r>
          </a:p>
        </p:txBody>
      </p:sp>
      <p:sp>
        <p:nvSpPr>
          <p:cNvPr id="11267" name="Content Placeholder 2">
            <a:extLst>
              <a:ext uri="{FF2B5EF4-FFF2-40B4-BE49-F238E27FC236}">
                <a16:creationId xmlns:a16="http://schemas.microsoft.com/office/drawing/2014/main" id="{F7871D1D-3DCA-4289-84B8-106483B5A193}"/>
              </a:ext>
            </a:extLst>
          </p:cNvPr>
          <p:cNvSpPr>
            <a:spLocks noGrp="1" noChangeArrowheads="1"/>
          </p:cNvSpPr>
          <p:nvPr>
            <p:ph sz="half" idx="1"/>
          </p:nvPr>
        </p:nvSpPr>
        <p:spPr>
          <a:xfrm>
            <a:off x="4419600" y="1905000"/>
            <a:ext cx="4572000" cy="4525963"/>
          </a:xfrm>
        </p:spPr>
        <p:txBody>
          <a:bodyPr/>
          <a:lstStyle/>
          <a:p>
            <a:r>
              <a:rPr lang="en-US" altLang="en-US"/>
              <a:t>Should a legislator vote what he thinks is right?  Or, should he always vote the majority’s wishes?</a:t>
            </a:r>
          </a:p>
          <a:p>
            <a:endParaRPr lang="en-US" altLang="en-US"/>
          </a:p>
          <a:p>
            <a:r>
              <a:rPr lang="en-US" altLang="en-US"/>
              <a:t>How can our Constitution still be relevant today?  Hasn’t the world changed too much?</a:t>
            </a:r>
          </a:p>
        </p:txBody>
      </p:sp>
      <p:pic>
        <p:nvPicPr>
          <p:cNvPr id="107524" name="Picture 2" descr="C:\Documents and Settings\kclements\Local Settings\Temporary Internet Files\Content.IE5\X2E01N86\MC900231083[1].wmf">
            <a:extLst>
              <a:ext uri="{FF2B5EF4-FFF2-40B4-BE49-F238E27FC236}">
                <a16:creationId xmlns:a16="http://schemas.microsoft.com/office/drawing/2014/main" id="{BA8B7F20-F69F-4674-B9D2-56DF5A325E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14600"/>
            <a:ext cx="39957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dissolve">
                                      <p:cBhvr>
                                        <p:cTn id="7" dur="5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267">
                                            <p:txEl>
                                              <p:pRg st="2" end="2"/>
                                            </p:txEl>
                                          </p:spTgt>
                                        </p:tgtEl>
                                        <p:attrNameLst>
                                          <p:attrName>style.visibility</p:attrName>
                                        </p:attrNameLst>
                                      </p:cBhvr>
                                      <p:to>
                                        <p:strVal val="visible"/>
                                      </p:to>
                                    </p:set>
                                    <p:animEffect transition="in" filter="dissolve">
                                      <p:cBhvr>
                                        <p:cTn id="12" dur="5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a:extLst>
              <a:ext uri="{FF2B5EF4-FFF2-40B4-BE49-F238E27FC236}">
                <a16:creationId xmlns:a16="http://schemas.microsoft.com/office/drawing/2014/main" id="{8C28FEBF-303F-404C-BF75-C7238C30405C}"/>
              </a:ext>
            </a:extLst>
          </p:cNvPr>
          <p:cNvSpPr>
            <a:spLocks noGrp="1" noChangeArrowheads="1"/>
          </p:cNvSpPr>
          <p:nvPr>
            <p:ph type="title"/>
          </p:nvPr>
        </p:nvSpPr>
        <p:spPr/>
        <p:txBody>
          <a:bodyPr/>
          <a:lstStyle/>
          <a:p>
            <a:r>
              <a:rPr lang="en-US" altLang="en-US"/>
              <a:t>Asking Questions About the Three Branches of Government</a:t>
            </a:r>
          </a:p>
        </p:txBody>
      </p:sp>
      <p:sp>
        <p:nvSpPr>
          <p:cNvPr id="4" name="Content Placeholder 3">
            <a:extLst>
              <a:ext uri="{FF2B5EF4-FFF2-40B4-BE49-F238E27FC236}">
                <a16:creationId xmlns:a16="http://schemas.microsoft.com/office/drawing/2014/main" id="{0219BC13-BF34-4785-B53B-5068B6A9ABB4}"/>
              </a:ext>
            </a:extLst>
          </p:cNvPr>
          <p:cNvSpPr>
            <a:spLocks noGrp="1" noChangeArrowheads="1"/>
          </p:cNvSpPr>
          <p:nvPr>
            <p:ph sz="half" idx="2"/>
          </p:nvPr>
        </p:nvSpPr>
        <p:spPr>
          <a:xfrm>
            <a:off x="381000" y="1828800"/>
            <a:ext cx="4038600" cy="4525963"/>
          </a:xfrm>
        </p:spPr>
        <p:txBody>
          <a:bodyPr/>
          <a:lstStyle/>
          <a:p>
            <a:r>
              <a:rPr lang="en-US" altLang="en-US"/>
              <a:t>Can our government and our Constitution survive if only one out of two people, at best, vote? </a:t>
            </a:r>
          </a:p>
          <a:p>
            <a:endParaRPr lang="en-US" altLang="en-US"/>
          </a:p>
          <a:p>
            <a:r>
              <a:rPr lang="en-US" altLang="en-US"/>
              <a:t>Or, do we want only the willing to determine our future?</a:t>
            </a:r>
          </a:p>
        </p:txBody>
      </p:sp>
      <p:pic>
        <p:nvPicPr>
          <p:cNvPr id="108548" name="Picture 3" descr="C:\Documents and Settings\kclements\Local Settings\Temporary Internet Files\Content.IE5\2XCDIHAD\MC910217051[1].png">
            <a:extLst>
              <a:ext uri="{FF2B5EF4-FFF2-40B4-BE49-F238E27FC236}">
                <a16:creationId xmlns:a16="http://schemas.microsoft.com/office/drawing/2014/main" id="{098A3D18-7AA9-49CD-BF66-94DD43EE09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905000"/>
            <a:ext cx="330676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4">
                                            <p:txEl>
                                              <p:pRg st="0" end="0"/>
                                            </p:txEl>
                                          </p:spTgt>
                                        </p:tgtEl>
                                        <p:attrNameLst>
                                          <p:attrName>ppt_x</p:attrName>
                                        </p:attrNameLst>
                                      </p:cBhvr>
                                    </p:anim>
                                    <p:anim from="0" to="-1.0" calcmode="lin" valueType="num">
                                      <p:cBhvr>
                                        <p:cTn id="8" dur="200" decel="50000" autoRev="1" fill="hold">
                                          <p:stCondLst>
                                            <p:cond delay="600"/>
                                          </p:stCondLst>
                                        </p:cTn>
                                        <p:tgtEl>
                                          <p:spTgt spid="4">
                                            <p:txEl>
                                              <p:pRg st="0" end="0"/>
                                            </p:txEl>
                                          </p:spTgt>
                                        </p:tgtEl>
                                        <p:attrNameLst>
                                          <p:attrName>xshear</p:attrName>
                                        </p:attrNameLst>
                                      </p:cBhvr>
                                    </p:anim>
                                    <p:animScale>
                                      <p:cBhvr>
                                        <p:cTn id="9" dur="200" decel="100000" autoRev="1" fill="hold">
                                          <p:stCondLst>
                                            <p:cond delay="600"/>
                                          </p:stCondLst>
                                        </p:cTn>
                                        <p:tgtEl>
                                          <p:spTgt spid="4">
                                            <p:txEl>
                                              <p:pRg st="0" end="0"/>
                                            </p:txEl>
                                          </p:spTgt>
                                        </p:tgtEl>
                                      </p:cBhvr>
                                      <p:from x="100000" y="100000"/>
                                      <p:to x="80000" y="100000"/>
                                    </p:animScale>
                                    <p:anim by="(#ppt_h/3+#ppt_w*0.1)" calcmode="lin" valueType="num">
                                      <p:cBhvr additive="sum">
                                        <p:cTn id="10" dur="200" decel="100000" autoRev="1" fill="hold">
                                          <p:stCondLst>
                                            <p:cond delay="600"/>
                                          </p:stCondLst>
                                        </p:cTn>
                                        <p:tgtEl>
                                          <p:spTgt spid="4">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4">
                                            <p:txEl>
                                              <p:pRg st="2" end="2"/>
                                            </p:txEl>
                                          </p:spTgt>
                                        </p:tgtEl>
                                        <p:attrNameLst>
                                          <p:attrName>ppt_x</p:attrName>
                                        </p:attrNameLst>
                                      </p:cBhvr>
                                    </p:anim>
                                    <p:anim from="0" to="-1.0" calcmode="lin" valueType="num">
                                      <p:cBhvr>
                                        <p:cTn id="16" dur="200" decel="50000" autoRev="1" fill="hold">
                                          <p:stCondLst>
                                            <p:cond delay="600"/>
                                          </p:stCondLst>
                                        </p:cTn>
                                        <p:tgtEl>
                                          <p:spTgt spid="4">
                                            <p:txEl>
                                              <p:pRg st="2" end="2"/>
                                            </p:txEl>
                                          </p:spTgt>
                                        </p:tgtEl>
                                        <p:attrNameLst>
                                          <p:attrName>xshear</p:attrName>
                                        </p:attrNameLst>
                                      </p:cBhvr>
                                    </p:anim>
                                    <p:animScale>
                                      <p:cBhvr>
                                        <p:cTn id="17" dur="200" decel="100000" autoRev="1" fill="hold">
                                          <p:stCondLst>
                                            <p:cond delay="600"/>
                                          </p:stCondLst>
                                        </p:cTn>
                                        <p:tgtEl>
                                          <p:spTgt spid="4">
                                            <p:txEl>
                                              <p:pRg st="2" end="2"/>
                                            </p:txEl>
                                          </p:spTgt>
                                        </p:tgtEl>
                                      </p:cBhvr>
                                      <p:from x="100000" y="100000"/>
                                      <p:to x="80000" y="100000"/>
                                    </p:animScale>
                                    <p:anim by="(#ppt_h/3+#ppt_w*0.1)" calcmode="lin" valueType="num">
                                      <p:cBhvr additive="sum">
                                        <p:cTn id="18" dur="200" decel="100000" autoRev="1" fill="hold">
                                          <p:stCondLst>
                                            <p:cond delay="600"/>
                                          </p:stCondLst>
                                        </p:cTn>
                                        <p:tgtEl>
                                          <p:spTgt spid="4">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a:extLst>
              <a:ext uri="{FF2B5EF4-FFF2-40B4-BE49-F238E27FC236}">
                <a16:creationId xmlns:a16="http://schemas.microsoft.com/office/drawing/2014/main" id="{8017FAE9-EE95-4D63-89C4-EDA476C88043}"/>
              </a:ext>
            </a:extLst>
          </p:cNvPr>
          <p:cNvSpPr>
            <a:spLocks noGrp="1" noChangeArrowheads="1"/>
          </p:cNvSpPr>
          <p:nvPr>
            <p:ph type="title"/>
          </p:nvPr>
        </p:nvSpPr>
        <p:spPr/>
        <p:txBody>
          <a:bodyPr/>
          <a:lstStyle/>
          <a:p>
            <a:r>
              <a:rPr lang="en-US" altLang="en-US"/>
              <a:t>Asking Questions About the Three Branches of Government</a:t>
            </a:r>
          </a:p>
        </p:txBody>
      </p:sp>
      <p:sp>
        <p:nvSpPr>
          <p:cNvPr id="11267" name="Content Placeholder 2">
            <a:extLst>
              <a:ext uri="{FF2B5EF4-FFF2-40B4-BE49-F238E27FC236}">
                <a16:creationId xmlns:a16="http://schemas.microsoft.com/office/drawing/2014/main" id="{26FA3495-57E1-409D-8EB7-357A85B0B4A9}"/>
              </a:ext>
            </a:extLst>
          </p:cNvPr>
          <p:cNvSpPr>
            <a:spLocks noGrp="1" noChangeArrowheads="1"/>
          </p:cNvSpPr>
          <p:nvPr>
            <p:ph idx="1"/>
          </p:nvPr>
        </p:nvSpPr>
        <p:spPr>
          <a:xfrm>
            <a:off x="457200" y="2286000"/>
            <a:ext cx="8229600" cy="1219200"/>
          </a:xfrm>
        </p:spPr>
        <p:txBody>
          <a:bodyPr/>
          <a:lstStyle/>
          <a:p>
            <a:r>
              <a:rPr lang="en-US" altLang="en-US"/>
              <a:t>Would you ever see yourself as an elected official?  Why or why not?</a:t>
            </a:r>
          </a:p>
        </p:txBody>
      </p:sp>
      <p:pic>
        <p:nvPicPr>
          <p:cNvPr id="109572" name="Picture 3" descr="C:\Documents and Settings\kclements\Local Settings\Temporary Internet Files\Content.IE5\FPJWPNY3\MC900231219[1].wmf">
            <a:extLst>
              <a:ext uri="{FF2B5EF4-FFF2-40B4-BE49-F238E27FC236}">
                <a16:creationId xmlns:a16="http://schemas.microsoft.com/office/drawing/2014/main" id="{F6F89449-E6B9-411A-84EC-5076F662F9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513138"/>
            <a:ext cx="3733800" cy="27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1000"/>
                                        <p:tgtEl>
                                          <p:spTgt spid="11267">
                                            <p:txEl>
                                              <p:pRg st="0" end="0"/>
                                            </p:txEl>
                                          </p:spTgt>
                                        </p:tgtEl>
                                      </p:cBhvr>
                                    </p:animEffect>
                                    <p:anim calcmode="lin" valueType="num">
                                      <p:cBhvr>
                                        <p:cTn id="8" dur="10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1267">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267">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3FCF6021509344991CFAA05D5BA5B54" ma:contentTypeVersion="17" ma:contentTypeDescription="Create a new document." ma:contentTypeScope="" ma:versionID="0799ec8ce8c36faebdd5cb70bb13de30">
  <xsd:schema xmlns:xsd="http://www.w3.org/2001/XMLSchema" xmlns:xs="http://www.w3.org/2001/XMLSchema" xmlns:p="http://schemas.microsoft.com/office/2006/metadata/properties" xmlns:ns1="http://schemas.microsoft.com/sharepoint/v3" xmlns:ns2="3578ae20-a50c-4a27-87f7-76e26d98301f" xmlns:ns3="651352a1-a0da-4ae6-801b-892253312ab8" xmlns:ns4="767d5df3-310e-4c2d-b36a-63376a823cf2" targetNamespace="http://schemas.microsoft.com/office/2006/metadata/properties" ma:root="true" ma:fieldsID="03543c6ba8748ce1950962a0d5004599" ns1:_="" ns2:_="" ns3:_="" ns4:_="">
    <xsd:import namespace="http://schemas.microsoft.com/sharepoint/v3"/>
    <xsd:import namespace="3578ae20-a50c-4a27-87f7-76e26d98301f"/>
    <xsd:import namespace="651352a1-a0da-4ae6-801b-892253312ab8"/>
    <xsd:import namespace="767d5df3-310e-4c2d-b36a-63376a823cf2"/>
    <xsd:element name="properties">
      <xsd:complexType>
        <xsd:sequence>
          <xsd:element name="documentManagement">
            <xsd:complexType>
              <xsd:all>
                <xsd:element ref="ns2:SharedWithUsers" minOccurs="0"/>
                <xsd:element ref="ns2:SharedWithDetails"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Notes0" minOccurs="0"/>
                <xsd:element ref="ns1:_ip_UnifiedCompliancePolicyProperties" minOccurs="0"/>
                <xsd:element ref="ns1:_ip_UnifiedCompliancePolicyUIAction"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description="" ma:hidden="true" ma:internalName="_ip_UnifiedCompliancePolicyProperties">
      <xsd:simpleType>
        <xsd:restriction base="dms:Note"/>
      </xsd:simpleType>
    </xsd:element>
    <xsd:element name="_ip_UnifiedCompliancePolicyUIAction" ma:index="19"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578ae20-a50c-4a27-87f7-76e26d98301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51352a1-a0da-4ae6-801b-892253312ab8" elementFormDefault="qualified">
    <xsd:import namespace="http://schemas.microsoft.com/office/2006/documentManagement/types"/>
    <xsd:import namespace="http://schemas.microsoft.com/office/infopath/2007/PartnerControls"/>
    <xsd:element name="LastSharedByUser" ma:index="10" nillable="true" ma:displayName="Last Shared By User"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767d5df3-310e-4c2d-b36a-63376a823cf2"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Notes0" ma:index="17" nillable="true" ma:displayName="Notes" ma:description="No Notes" ma:internalName="Notes0">
      <xsd:simpleType>
        <xsd:restriction base="dms:Note">
          <xsd:maxLength value="255"/>
        </xsd:restriction>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Notes0 xmlns="767d5df3-310e-4c2d-b36a-63376a823cf2" xsi:nil="true"/>
  </documentManagement>
</p:properties>
</file>

<file path=customXml/itemProps1.xml><?xml version="1.0" encoding="utf-8"?>
<ds:datastoreItem xmlns:ds="http://schemas.openxmlformats.org/officeDocument/2006/customXml" ds:itemID="{37E66E90-BAC4-4534-926F-546083FA76EA}">
  <ds:schemaRefs>
    <ds:schemaRef ds:uri="http://schemas.microsoft.com/sharepoint/v3/contenttype/forms"/>
  </ds:schemaRefs>
</ds:datastoreItem>
</file>

<file path=customXml/itemProps2.xml><?xml version="1.0" encoding="utf-8"?>
<ds:datastoreItem xmlns:ds="http://schemas.openxmlformats.org/officeDocument/2006/customXml" ds:itemID="{D1AC57AE-A001-496D-94AC-AFDEEAD096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578ae20-a50c-4a27-87f7-76e26d98301f"/>
    <ds:schemaRef ds:uri="651352a1-a0da-4ae6-801b-892253312ab8"/>
    <ds:schemaRef ds:uri="767d5df3-310e-4c2d-b36a-63376a823c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AF8FC1-09A2-4AA5-9ABB-8309A7E41874}">
  <ds:schemaRefs>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purl.org/dc/terms/"/>
    <ds:schemaRef ds:uri="http://purl.org/dc/dcmitype/"/>
    <ds:schemaRef ds:uri="http://schemas.openxmlformats.org/package/2006/metadata/core-properties"/>
    <ds:schemaRef ds:uri="767d5df3-310e-4c2d-b36a-63376a823cf2"/>
    <ds:schemaRef ds:uri="651352a1-a0da-4ae6-801b-892253312ab8"/>
    <ds:schemaRef ds:uri="3578ae20-a50c-4a27-87f7-76e26d98301f"/>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1399</TotalTime>
  <Words>2640</Words>
  <Application>Microsoft Office PowerPoint</Application>
  <PresentationFormat>On-screen Show (4:3)</PresentationFormat>
  <Paragraphs>539</Paragraphs>
  <Slides>102</Slides>
  <Notes>0</Notes>
  <HiddenSlides>0</HiddenSlides>
  <MMClips>0</MMClips>
  <ScaleCrop>false</ScaleCrop>
  <HeadingPairs>
    <vt:vector size="4" baseType="variant">
      <vt:variant>
        <vt:lpstr>Theme</vt:lpstr>
      </vt:variant>
      <vt:variant>
        <vt:i4>1</vt:i4>
      </vt:variant>
      <vt:variant>
        <vt:lpstr>Slide Titles</vt:lpstr>
      </vt:variant>
      <vt:variant>
        <vt:i4>102</vt:i4>
      </vt:variant>
    </vt:vector>
  </HeadingPairs>
  <TitlesOfParts>
    <vt:vector size="103" baseType="lpstr">
      <vt:lpstr>Default Design</vt:lpstr>
      <vt:lpstr>THREE BRANCHES OF GOVERNMENT</vt:lpstr>
      <vt:lpstr>Three Branches of Government</vt:lpstr>
      <vt:lpstr>Background Story</vt:lpstr>
      <vt:lpstr>Background Story</vt:lpstr>
      <vt:lpstr>Background Story</vt:lpstr>
      <vt:lpstr>Legislative Branch- The Senate and House of Representatives </vt:lpstr>
      <vt:lpstr>Legislative Branch- The Senate and House of Representatives</vt:lpstr>
      <vt:lpstr>Executive Branch</vt:lpstr>
      <vt:lpstr>Executive Branch</vt:lpstr>
      <vt:lpstr>Judicial Branch</vt:lpstr>
      <vt:lpstr>Judicial Branch</vt:lpstr>
      <vt:lpstr>Outcome of Division of Labor</vt:lpstr>
      <vt:lpstr>Checks and Balances: Legislative Check of Executive</vt:lpstr>
      <vt:lpstr>Checks and Balances: Legislative Check of Judicial </vt:lpstr>
      <vt:lpstr>Checks and Balances: Executive Check of Legislative</vt:lpstr>
      <vt:lpstr> Checks and Balances: Executive Check of Judicial </vt:lpstr>
      <vt:lpstr>Checks and Balances: Judicial Check of Executive</vt:lpstr>
      <vt:lpstr>Checks and Balances: Judicial Check of Legislative</vt:lpstr>
      <vt:lpstr>Additional Resources</vt:lpstr>
      <vt:lpstr>THREE BRANCHES OF GOVERNMENT</vt:lpstr>
      <vt:lpstr>Bill Me For My Idea - Making Laws</vt:lpstr>
      <vt:lpstr>Background Story</vt:lpstr>
      <vt:lpstr>Background Story</vt:lpstr>
      <vt:lpstr>Background Story</vt:lpstr>
      <vt:lpstr>Background Story</vt:lpstr>
      <vt:lpstr>Background Story</vt:lpstr>
      <vt:lpstr>Steps in Making a Law</vt:lpstr>
      <vt:lpstr>Steps in Making a Law</vt:lpstr>
      <vt:lpstr>Steps in Making a Law</vt:lpstr>
      <vt:lpstr>Steps in Making a Law</vt:lpstr>
      <vt:lpstr>Steps in Making a Law</vt:lpstr>
      <vt:lpstr>Outcome</vt:lpstr>
      <vt:lpstr>Outcome</vt:lpstr>
      <vt:lpstr>Outcome</vt:lpstr>
      <vt:lpstr>Outcome</vt:lpstr>
      <vt:lpstr>Additional Resources</vt:lpstr>
      <vt:lpstr>THREE BRANCHES OF GOVERNMENT</vt:lpstr>
      <vt:lpstr>The Fourth Branch  - You the Voter </vt:lpstr>
      <vt:lpstr>Background Story</vt:lpstr>
      <vt:lpstr>Background Story</vt:lpstr>
      <vt:lpstr>Background Story</vt:lpstr>
      <vt:lpstr>Background Story</vt:lpstr>
      <vt:lpstr>Background Story</vt:lpstr>
      <vt:lpstr>Background Story</vt:lpstr>
      <vt:lpstr>Outcome</vt:lpstr>
      <vt:lpstr>Outcome</vt:lpstr>
      <vt:lpstr>THREE BRANCHES OF GOVERNMENT</vt:lpstr>
      <vt:lpstr>Separation of Powers</vt:lpstr>
      <vt:lpstr>Background Story</vt:lpstr>
      <vt:lpstr>Background Story</vt:lpstr>
      <vt:lpstr>Background Story</vt:lpstr>
      <vt:lpstr>Background Story</vt:lpstr>
      <vt:lpstr>Legal Problem</vt:lpstr>
      <vt:lpstr>Arguments for the  Special Prosecutor</vt:lpstr>
      <vt:lpstr>Arguments for the  Special Prosecutor</vt:lpstr>
      <vt:lpstr>Arguments for the President</vt:lpstr>
      <vt:lpstr>Outcome</vt:lpstr>
      <vt:lpstr>Outcome </vt:lpstr>
      <vt:lpstr>Outcome</vt:lpstr>
      <vt:lpstr>THREE BRANCHES OF GOVERNMENT</vt:lpstr>
      <vt:lpstr>Separation of Powers</vt:lpstr>
      <vt:lpstr>Background Story</vt:lpstr>
      <vt:lpstr>Background Story</vt:lpstr>
      <vt:lpstr>Background Story</vt:lpstr>
      <vt:lpstr>Background Story</vt:lpstr>
      <vt:lpstr>Background Story</vt:lpstr>
      <vt:lpstr>Background Story</vt:lpstr>
      <vt:lpstr>Legal Problem</vt:lpstr>
      <vt:lpstr>Marbury’s Arguments</vt:lpstr>
      <vt:lpstr>Madison’s Arguments</vt:lpstr>
      <vt:lpstr>Outcome</vt:lpstr>
      <vt:lpstr>Outcome</vt:lpstr>
      <vt:lpstr>Outcome</vt:lpstr>
      <vt:lpstr>Outcome</vt:lpstr>
      <vt:lpstr>Outcome</vt:lpstr>
      <vt:lpstr>Outcome</vt:lpstr>
      <vt:lpstr>Outcome</vt:lpstr>
      <vt:lpstr>THREE BRANCHES OF GOVERNMENT</vt:lpstr>
      <vt:lpstr>Do’s and Don’ts For Teens </vt:lpstr>
      <vt:lpstr>Background Story</vt:lpstr>
      <vt:lpstr>Background Story</vt:lpstr>
      <vt:lpstr>Background Story</vt:lpstr>
      <vt:lpstr>Background Story</vt:lpstr>
      <vt:lpstr>Background Story</vt:lpstr>
      <vt:lpstr>Background Story</vt:lpstr>
      <vt:lpstr>Outcome</vt:lpstr>
      <vt:lpstr>PowerPoint Presentation</vt:lpstr>
      <vt:lpstr>THREE BRANCHES OF GOVERNMENT</vt:lpstr>
      <vt:lpstr>Present Day Realities</vt:lpstr>
      <vt:lpstr>Background Story</vt:lpstr>
      <vt:lpstr>Background Story</vt:lpstr>
      <vt:lpstr>Asking Questions About the Three Branches of Government</vt:lpstr>
      <vt:lpstr>Asking Questions About the Three Branches of Government</vt:lpstr>
      <vt:lpstr>Asking Questions About the Three Branches of Government</vt:lpstr>
      <vt:lpstr>Asking Questions About the Three Branches of Government</vt:lpstr>
      <vt:lpstr>Asking Questions About the Three Branches of Government</vt:lpstr>
      <vt:lpstr>Asking Questions About the Three Branches of Government</vt:lpstr>
      <vt:lpstr>Asking Questions About the Three Branches of Government</vt:lpstr>
      <vt:lpstr>Asking Questions About the Three Branches of Government</vt:lpstr>
      <vt:lpstr>Asking Questions About the Three Branches of Government</vt:lpstr>
      <vt:lpstr>Asking Questions About the Three Branches of Government</vt:lpstr>
      <vt:lpstr>Asking Questions About the Three Branches of Government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Branches of Government</dc:title>
  <dc:creator>Bev</dc:creator>
  <cp:lastModifiedBy>Bev Graves</cp:lastModifiedBy>
  <cp:revision>158</cp:revision>
  <dcterms:created xsi:type="dcterms:W3CDTF">2011-11-05T22:15:06Z</dcterms:created>
  <dcterms:modified xsi:type="dcterms:W3CDTF">2021-02-25T18:16:27Z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0x010100C3FCF6021509344991CFAA05D5BA5B54</vt:lpwstr>
  </property>
  <property fmtid="{D5CDD505-2E9C-101B-9397-08002B2CF9AE}" pid="3" name="_ip_UnifiedCompliancePolicyUIAction">
    <vt:lpwstr/>
  </property>
  <property fmtid="{D5CDD505-2E9C-101B-9397-08002B2CF9AE}" pid="4" name="_ip_UnifiedCompliancePolicyProperties">
    <vt:lpwstr/>
  </property>
  <property fmtid="{D5CDD505-2E9C-101B-9397-08002B2CF9AE}" pid="5" name="Notes0">
    <vt:lpwstr/>
  </property>
</Properties>
</file>