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1"/>
  </p:notesMasterIdLst>
  <p:sldIdLst>
    <p:sldId id="256" r:id="rId5"/>
    <p:sldId id="285" r:id="rId6"/>
    <p:sldId id="367" r:id="rId7"/>
    <p:sldId id="395" r:id="rId8"/>
    <p:sldId id="396" r:id="rId9"/>
    <p:sldId id="399" r:id="rId10"/>
    <p:sldId id="400" r:id="rId11"/>
    <p:sldId id="398" r:id="rId12"/>
    <p:sldId id="401" r:id="rId13"/>
    <p:sldId id="402" r:id="rId14"/>
    <p:sldId id="403" r:id="rId15"/>
    <p:sldId id="405" r:id="rId16"/>
    <p:sldId id="406" r:id="rId17"/>
    <p:sldId id="397" r:id="rId18"/>
    <p:sldId id="404" r:id="rId19"/>
    <p:sldId id="407" r:id="rId20"/>
    <p:sldId id="409" r:id="rId21"/>
    <p:sldId id="410" r:id="rId22"/>
    <p:sldId id="408" r:id="rId23"/>
    <p:sldId id="413" r:id="rId24"/>
    <p:sldId id="412" r:id="rId25"/>
    <p:sldId id="416" r:id="rId26"/>
    <p:sldId id="417" r:id="rId27"/>
    <p:sldId id="415" r:id="rId28"/>
    <p:sldId id="411" r:id="rId29"/>
    <p:sldId id="42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v Graves" initials="BG" lastIdx="1" clrIdx="0">
    <p:extLst>
      <p:ext uri="{19B8F6BF-5375-455C-9EA6-DF929625EA0E}">
        <p15:presenceInfo xmlns:p15="http://schemas.microsoft.com/office/powerpoint/2012/main" userId="S::bgraves@osbf.net::daddf667-9e89-4b22-8e64-50e127fc82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A5289-EBC3-4E6E-8299-B87EDEBFD62B}" v="92" dt="2020-01-07T21:05:26.9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90" autoAdjust="0"/>
    <p:restoredTop sz="79930" autoAdjust="0"/>
  </p:normalViewPr>
  <p:slideViewPr>
    <p:cSldViewPr snapToGrid="0" snapToObjects="1">
      <p:cViewPr varScale="1">
        <p:scale>
          <a:sx n="61" d="100"/>
          <a:sy n="61" d="100"/>
        </p:scale>
        <p:origin x="165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C4484-D1F0-43F9-90C6-D8EBC7D5CD6D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3B8F4-148D-4AA3-B7BC-29AF9FE6A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70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3B8F4-148D-4AA3-B7BC-29AF9FE6AD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145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3B8F4-148D-4AA3-B7BC-29AF9FE6AD2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983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756E-2338-B04D-8DEF-8D68D8301AD7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95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7756E-2338-B04D-8DEF-8D68D8301AD7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8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://www.healthcare.gov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41A4540C-8BD2-4C4F-8E45-CB290CB5D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Narrow" panose="020B0606020202030204" pitchFamily="34" charset="0"/>
              </a:rPr>
              <a:t>Freedom Independence Transition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C91FAE92-8DF9-41E8-8CD8-0994B9F05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169" y="3600450"/>
            <a:ext cx="2123661" cy="231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497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754" y="505599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63132" y="287720"/>
            <a:ext cx="5571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 Managing Medical Issues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572916"/>
              </p:ext>
            </p:extLst>
          </p:nvPr>
        </p:nvGraphicFramePr>
        <p:xfrm>
          <a:off x="895042" y="1537928"/>
          <a:ext cx="7427025" cy="4917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0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8138">
                <a:tc>
                  <a:txBody>
                    <a:bodyPr/>
                    <a:lstStyle/>
                    <a:p>
                      <a:r>
                        <a:rPr lang="en-US" dirty="0"/>
                        <a:t>You can be on  your parents medical policy until you marry or graduate from college if you are willing to pay the premiums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813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HIPAA</a:t>
                      </a:r>
                      <a:r>
                        <a:rPr lang="en-US" sz="1800" baseline="0" dirty="0"/>
                        <a:t> privacy rules prevent third parties from gaining your medical information without your permission.</a:t>
                      </a:r>
                      <a:endParaRPr lang="en-US" sz="1800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813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/>
                        <a:t>Since you don’t have any significant possessions, you don’t need a living will yet.</a:t>
                      </a:r>
                      <a:endParaRPr lang="en-US" sz="1800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1263">
                <a:tc>
                  <a:txBody>
                    <a:bodyPr/>
                    <a:lstStyle/>
                    <a:p>
                      <a:endParaRPr lang="en-US" baseline="0" dirty="0"/>
                    </a:p>
                    <a:p>
                      <a:r>
                        <a:rPr lang="en-US" sz="1800" baseline="0" dirty="0"/>
                        <a:t>Other people cannot get involved with making decisions about a person’s mental health or drug-related issues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359" y="5171090"/>
            <a:ext cx="1088994" cy="119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165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8121D1-9CDE-42FF-B1B1-9CAAC4796127}"/>
              </a:ext>
            </a:extLst>
          </p:cNvPr>
          <p:cNvSpPr/>
          <p:nvPr/>
        </p:nvSpPr>
        <p:spPr>
          <a:xfrm>
            <a:off x="1658319" y="2301411"/>
            <a:ext cx="51996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my parents’ medical policy still cover me even if I am 18?</a:t>
            </a:r>
          </a:p>
        </p:txBody>
      </p:sp>
      <p:pic>
        <p:nvPicPr>
          <p:cNvPr id="10" name="Picture 5" descr="C:\Users\bev\Desktop\family group.jpg">
            <a:extLst>
              <a:ext uri="{FF2B5EF4-FFF2-40B4-BE49-F238E27FC236}">
                <a16:creationId xmlns:a16="http://schemas.microsoft.com/office/drawing/2014/main" id="{F2D8E431-A3A0-4A38-BA48-1E2014A93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207" y="3898900"/>
            <a:ext cx="3099661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139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07B7A5-C7C1-4A62-A8CA-56F58F41654B}"/>
              </a:ext>
            </a:extLst>
          </p:cNvPr>
          <p:cNvSpPr/>
          <p:nvPr/>
        </p:nvSpPr>
        <p:spPr>
          <a:xfrm>
            <a:off x="1131376" y="1999281"/>
            <a:ext cx="5726624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Yes, until you are 26...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Plan allows it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Premiums are paid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Parents agree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dirty="0"/>
          </a:p>
        </p:txBody>
      </p:sp>
      <p:pic>
        <p:nvPicPr>
          <p:cNvPr id="8" name="Picture 5" descr="C:\Users\bev\Desktop\health insurance benefits.jpg">
            <a:extLst>
              <a:ext uri="{FF2B5EF4-FFF2-40B4-BE49-F238E27FC236}">
                <a16:creationId xmlns:a16="http://schemas.microsoft.com/office/drawing/2014/main" id="{4F928181-199C-4459-8558-83D51AE78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25" y="2706500"/>
            <a:ext cx="30289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448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1ECBCC-CB1A-4B67-88ED-B4D7923FBF7A}"/>
              </a:ext>
            </a:extLst>
          </p:cNvPr>
          <p:cNvSpPr/>
          <p:nvPr/>
        </p:nvSpPr>
        <p:spPr>
          <a:xfrm>
            <a:off x="2636213" y="2077108"/>
            <a:ext cx="38715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if I am on my own?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5" descr="C:\Users\bev\Desktop\doctor patient.jpg">
            <a:extLst>
              <a:ext uri="{FF2B5EF4-FFF2-40B4-BE49-F238E27FC236}">
                <a16:creationId xmlns:a16="http://schemas.microsoft.com/office/drawing/2014/main" id="{FF962936-57BF-43BF-B477-7CC120AEB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72858">
            <a:off x="2938073" y="3227017"/>
            <a:ext cx="3429000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0326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03D540-8650-4910-9008-F844D62BA31E}"/>
              </a:ext>
            </a:extLst>
          </p:cNvPr>
          <p:cNvSpPr/>
          <p:nvPr/>
        </p:nvSpPr>
        <p:spPr>
          <a:xfrm>
            <a:off x="2136775" y="1890793"/>
            <a:ext cx="47212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get insurance from the Affordable Care Act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5" descr="C:\Users\bev\Desktop\obama care.png">
            <a:extLst>
              <a:ext uri="{FF2B5EF4-FFF2-40B4-BE49-F238E27FC236}">
                <a16:creationId xmlns:a16="http://schemas.microsoft.com/office/drawing/2014/main" id="{D7674C1D-29B1-4175-AF66-DC5DC038F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45" y="3498743"/>
            <a:ext cx="27051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0529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5" descr="C:\Users\bev\Desktop\nurse.jpg">
            <a:extLst>
              <a:ext uri="{FF2B5EF4-FFF2-40B4-BE49-F238E27FC236}">
                <a16:creationId xmlns:a16="http://schemas.microsoft.com/office/drawing/2014/main" id="{79CCC108-6E79-4CE0-BB25-C5CD5228E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2133600"/>
            <a:ext cx="2057400" cy="335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6A6597-3A23-4519-B420-8148C0F9E18F}"/>
              </a:ext>
            </a:extLst>
          </p:cNvPr>
          <p:cNvSpPr/>
          <p:nvPr/>
        </p:nvSpPr>
        <p:spPr>
          <a:xfrm>
            <a:off x="3883632" y="3105835"/>
            <a:ext cx="39430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if I can’t afford health care on my own?</a:t>
            </a:r>
          </a:p>
        </p:txBody>
      </p:sp>
    </p:spTree>
    <p:extLst>
      <p:ext uri="{BB962C8B-B14F-4D97-AF65-F5344CB8AC3E}">
        <p14:creationId xmlns:p14="http://schemas.microsoft.com/office/powerpoint/2010/main" val="3136793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8F5118-90AB-407E-8302-5CCFAB52349E}"/>
              </a:ext>
            </a:extLst>
          </p:cNvPr>
          <p:cNvSpPr/>
          <p:nvPr/>
        </p:nvSpPr>
        <p:spPr>
          <a:xfrm>
            <a:off x="851632" y="2028043"/>
            <a:ext cx="7715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Check out options at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www.HealthCare.gov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5" descr="C:\Users\bev\Desktop\health care.png">
            <a:extLst>
              <a:ext uri="{FF2B5EF4-FFF2-40B4-BE49-F238E27FC236}">
                <a16:creationId xmlns:a16="http://schemas.microsoft.com/office/drawing/2014/main" id="{8697F710-ACBD-472E-A6CE-1C3D8B3D5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895600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4D3F58-8CB1-4889-8C14-72B2D9F1C294}"/>
              </a:ext>
            </a:extLst>
          </p:cNvPr>
          <p:cNvSpPr txBox="1"/>
          <p:nvPr/>
        </p:nvSpPr>
        <p:spPr>
          <a:xfrm>
            <a:off x="1177871" y="4840137"/>
            <a:ext cx="58706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Could qualify for assistance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Could qualify for Medicaid</a:t>
            </a:r>
          </a:p>
        </p:txBody>
      </p:sp>
    </p:spTree>
    <p:extLst>
      <p:ext uri="{BB962C8B-B14F-4D97-AF65-F5344CB8AC3E}">
        <p14:creationId xmlns:p14="http://schemas.microsoft.com/office/powerpoint/2010/main" val="2883838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90794" y="2301411"/>
            <a:ext cx="546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HIPAA and why should I care?</a:t>
            </a:r>
          </a:p>
        </p:txBody>
      </p:sp>
      <p:pic>
        <p:nvPicPr>
          <p:cNvPr id="7" name="Picture 5" descr="C:\Users\bev\Desktop\download.jpg">
            <a:extLst>
              <a:ext uri="{FF2B5EF4-FFF2-40B4-BE49-F238E27FC236}">
                <a16:creationId xmlns:a16="http://schemas.microsoft.com/office/drawing/2014/main" id="{8747FFD6-BEEC-4510-9847-7DC4113F3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59" y="4191000"/>
            <a:ext cx="496720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991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6BDD46-9882-4196-8829-2ABFC186F863}"/>
              </a:ext>
            </a:extLst>
          </p:cNvPr>
          <p:cNvSpPr/>
          <p:nvPr/>
        </p:nvSpPr>
        <p:spPr>
          <a:xfrm>
            <a:off x="774915" y="1859798"/>
            <a:ext cx="7683285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Shorthand for Health Insurance Portability and Accountability Act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Privacy Rule kicks in at 18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Written consent to share information</a:t>
            </a:r>
          </a:p>
          <a:p>
            <a:endParaRPr lang="en-US" altLang="en-US" dirty="0"/>
          </a:p>
        </p:txBody>
      </p:sp>
      <p:pic>
        <p:nvPicPr>
          <p:cNvPr id="8" name="Picture 5" descr="C:\Users\bev\Desktop\privacy lock.jpg">
            <a:extLst>
              <a:ext uri="{FF2B5EF4-FFF2-40B4-BE49-F238E27FC236}">
                <a16:creationId xmlns:a16="http://schemas.microsoft.com/office/drawing/2014/main" id="{A504B785-4914-4C7E-BC8C-2E77BB9F5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879" y="4621526"/>
            <a:ext cx="1554106" cy="166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C:\Users\bev\Desktop\privacy lock.jpg">
            <a:extLst>
              <a:ext uri="{FF2B5EF4-FFF2-40B4-BE49-F238E27FC236}">
                <a16:creationId xmlns:a16="http://schemas.microsoft.com/office/drawing/2014/main" id="{DDC5BDA3-B779-4402-83E5-1B23CD4A5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755" y="4624354"/>
            <a:ext cx="1462668" cy="166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C:\Users\bev\Desktop\privacy lock.jpg">
            <a:extLst>
              <a:ext uri="{FF2B5EF4-FFF2-40B4-BE49-F238E27FC236}">
                <a16:creationId xmlns:a16="http://schemas.microsoft.com/office/drawing/2014/main" id="{34F5CFB4-127E-42D9-9351-161E07D8A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3" y="4636698"/>
            <a:ext cx="1462668" cy="166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19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3560C5-8372-4EB8-90EC-98351787F6DC}"/>
              </a:ext>
            </a:extLst>
          </p:cNvPr>
          <p:cNvSpPr/>
          <p:nvPr/>
        </p:nvSpPr>
        <p:spPr>
          <a:xfrm>
            <a:off x="1267516" y="1839746"/>
            <a:ext cx="67451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the doctors and the hospital still talk to my parents, my roommate, or significant other about my condition?</a:t>
            </a:r>
          </a:p>
        </p:txBody>
      </p:sp>
      <p:pic>
        <p:nvPicPr>
          <p:cNvPr id="8" name="Picture 7" descr="C:\Users\bev\Desktop\medical conditions.jpg">
            <a:extLst>
              <a:ext uri="{FF2B5EF4-FFF2-40B4-BE49-F238E27FC236}">
                <a16:creationId xmlns:a16="http://schemas.microsoft.com/office/drawing/2014/main" id="{F376BC62-D007-4CD3-B172-D1FD5F62A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50" y="363326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C:\Users\bev\Desktop\no talking 3.png">
            <a:extLst>
              <a:ext uri="{FF2B5EF4-FFF2-40B4-BE49-F238E27FC236}">
                <a16:creationId xmlns:a16="http://schemas.microsoft.com/office/drawing/2014/main" id="{FFAD0F93-F000-48C4-ACA0-E259346C3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722" y="3400358"/>
            <a:ext cx="1266825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 descr="C:\Users\bev\Desktop\bandage.png">
            <a:extLst>
              <a:ext uri="{FF2B5EF4-FFF2-40B4-BE49-F238E27FC236}">
                <a16:creationId xmlns:a16="http://schemas.microsoft.com/office/drawing/2014/main" id="{8A1D0F98-D850-4F29-908E-FD792CD76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351" y="5112366"/>
            <a:ext cx="2895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335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003CA2-BB2F-47C0-ADD1-69DAD7EC5BA3}"/>
              </a:ext>
            </a:extLst>
          </p:cNvPr>
          <p:cNvSpPr/>
          <p:nvPr/>
        </p:nvSpPr>
        <p:spPr>
          <a:xfrm>
            <a:off x="1182415" y="2123268"/>
            <a:ext cx="684570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Probably not...</a:t>
            </a:r>
          </a:p>
          <a:p>
            <a:endParaRPr lang="en-US" altLang="en-US" dirty="0"/>
          </a:p>
          <a:p>
            <a:r>
              <a:rPr lang="en-US" altLang="en-US" dirty="0"/>
              <a:t>         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written disclosure statement is needed before a medical issue arises</a:t>
            </a:r>
          </a:p>
          <a:p>
            <a:endParaRPr lang="en-US" altLang="en-US" dirty="0"/>
          </a:p>
        </p:txBody>
      </p:sp>
      <p:pic>
        <p:nvPicPr>
          <p:cNvPr id="8" name="Picture 6" descr="C:\Users\bev\Desktop\contractual restrictions.png">
            <a:extLst>
              <a:ext uri="{FF2B5EF4-FFF2-40B4-BE49-F238E27FC236}">
                <a16:creationId xmlns:a16="http://schemas.microsoft.com/office/drawing/2014/main" id="{416D98E0-328B-4A64-980C-EBA5F78FD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318" y="3140179"/>
            <a:ext cx="532113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081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5" descr="C:\Users\bev\Desktop\cartoon sick.jpg">
            <a:extLst>
              <a:ext uri="{FF2B5EF4-FFF2-40B4-BE49-F238E27FC236}">
                <a16:creationId xmlns:a16="http://schemas.microsoft.com/office/drawing/2014/main" id="{484038A2-2294-411C-87CB-DEBE026F6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1622425"/>
            <a:ext cx="222885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FD7D41B-A97B-47CB-89C6-B65CE75558D4}"/>
              </a:ext>
            </a:extLst>
          </p:cNvPr>
          <p:cNvSpPr/>
          <p:nvPr/>
        </p:nvSpPr>
        <p:spPr>
          <a:xfrm>
            <a:off x="1252165" y="3973691"/>
            <a:ext cx="563441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what if I am in a hospital heavily 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sedated and unable to talk?  Can’t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trusted people in my life find out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what’s going on?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dirty="0"/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201084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4FF284-FFAD-4BD9-B261-C0496EA730F3}"/>
              </a:ext>
            </a:extLst>
          </p:cNvPr>
          <p:cNvSpPr/>
          <p:nvPr/>
        </p:nvSpPr>
        <p:spPr>
          <a:xfrm>
            <a:off x="821410" y="2169763"/>
            <a:ext cx="60365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really until you sign a release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only see you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B2605B0-E2E5-4BFD-8C1B-0A232B4C9091}"/>
              </a:ext>
            </a:extLst>
          </p:cNvPr>
          <p:cNvSpPr txBox="1">
            <a:spLocks/>
          </p:cNvSpPr>
          <p:nvPr/>
        </p:nvSpPr>
        <p:spPr>
          <a:xfrm>
            <a:off x="609600" y="15240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      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     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      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        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1653FFA-B960-4C56-9661-6D3F70CE1D6D}"/>
              </a:ext>
            </a:extLst>
          </p:cNvPr>
          <p:cNvSpPr txBox="1">
            <a:spLocks/>
          </p:cNvSpPr>
          <p:nvPr/>
        </p:nvSpPr>
        <p:spPr>
          <a:xfrm>
            <a:off x="609600" y="1524000"/>
            <a:ext cx="8590172" cy="4495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    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      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         </a:t>
            </a:r>
          </a:p>
        </p:txBody>
      </p:sp>
      <p:pic>
        <p:nvPicPr>
          <p:cNvPr id="14" name="Picture 6" descr="C:\Users\bev\Desktop\imagesscarlet fever.jpg">
            <a:extLst>
              <a:ext uri="{FF2B5EF4-FFF2-40B4-BE49-F238E27FC236}">
                <a16:creationId xmlns:a16="http://schemas.microsoft.com/office/drawing/2014/main" id="{7588157E-1BEF-48C4-9E02-F644E90B8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490" y="2862260"/>
            <a:ext cx="274965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C:\Users\bev\Desktop\top secret.jpg">
            <a:extLst>
              <a:ext uri="{FF2B5EF4-FFF2-40B4-BE49-F238E27FC236}">
                <a16:creationId xmlns:a16="http://schemas.microsoft.com/office/drawing/2014/main" id="{AA832FCF-FD8C-4D24-9D95-8FA676D5A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205" y="4076700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814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815DF9-B1D7-4B52-84C3-F2C7E29D0E7A}"/>
              </a:ext>
            </a:extLst>
          </p:cNvPr>
          <p:cNvSpPr/>
          <p:nvPr/>
        </p:nvSpPr>
        <p:spPr>
          <a:xfrm>
            <a:off x="1772443" y="2301411"/>
            <a:ext cx="486542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can I do to have others intervene on my behalf?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8" name="Picture 5" descr="C:\Users\bev\Desktop\open asscess.png">
            <a:extLst>
              <a:ext uri="{FF2B5EF4-FFF2-40B4-BE49-F238E27FC236}">
                <a16:creationId xmlns:a16="http://schemas.microsoft.com/office/drawing/2014/main" id="{47C6CB3F-FF9A-4AFF-88C9-E7EC3DF84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24" y="4135432"/>
            <a:ext cx="4721225" cy="163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111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B75380-F250-4165-845D-7DBF68E5B446}"/>
              </a:ext>
            </a:extLst>
          </p:cNvPr>
          <p:cNvSpPr/>
          <p:nvPr/>
        </p:nvSpPr>
        <p:spPr>
          <a:xfrm>
            <a:off x="1425844" y="1921790"/>
            <a:ext cx="54321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 up an Advance Directive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Care Power of Attorney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Living Will</a:t>
            </a:r>
          </a:p>
        </p:txBody>
      </p:sp>
      <p:pic>
        <p:nvPicPr>
          <p:cNvPr id="8" name="Picture 5" descr="C:\Users\bev\Desktop\advance.jpg">
            <a:extLst>
              <a:ext uri="{FF2B5EF4-FFF2-40B4-BE49-F238E27FC236}">
                <a16:creationId xmlns:a16="http://schemas.microsoft.com/office/drawing/2014/main" id="{E6C3E3B6-87BF-4B84-B1B3-4C9F35ED9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160" y="4490149"/>
            <a:ext cx="25336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C:\Users\bev\Desktop\medicines.jpg">
            <a:extLst>
              <a:ext uri="{FF2B5EF4-FFF2-40B4-BE49-F238E27FC236}">
                <a16:creationId xmlns:a16="http://schemas.microsoft.com/office/drawing/2014/main" id="{A40BC607-40E2-4736-9CE9-3866C421C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389" y="3848100"/>
            <a:ext cx="27622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1523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50FCEE-C96B-4D95-9999-63BEB522173B}"/>
              </a:ext>
            </a:extLst>
          </p:cNvPr>
          <p:cNvSpPr/>
          <p:nvPr/>
        </p:nvSpPr>
        <p:spPr>
          <a:xfrm>
            <a:off x="1377157" y="3264232"/>
            <a:ext cx="71850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Aren’t these decisions really for the elderly?</a:t>
            </a:r>
          </a:p>
        </p:txBody>
      </p:sp>
      <p:pic>
        <p:nvPicPr>
          <p:cNvPr id="8" name="Picture 6" descr="C:\Users\bev\Desktop\elderly.png">
            <a:extLst>
              <a:ext uri="{FF2B5EF4-FFF2-40B4-BE49-F238E27FC236}">
                <a16:creationId xmlns:a16="http://schemas.microsoft.com/office/drawing/2014/main" id="{FE571E62-D5DD-477C-A593-810D7E5E2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44" y="1691726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C:\Users\bev\Desktop\elderly.jpg">
            <a:extLst>
              <a:ext uri="{FF2B5EF4-FFF2-40B4-BE49-F238E27FC236}">
                <a16:creationId xmlns:a16="http://schemas.microsoft.com/office/drawing/2014/main" id="{8ACADC6F-4DBE-42BB-A917-1756C41A8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493172"/>
            <a:ext cx="1923393" cy="149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5567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781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199"/>
            <a:ext cx="8153400" cy="4570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88C601-6C58-4385-AB15-95C8013FD459}"/>
              </a:ext>
            </a:extLst>
          </p:cNvPr>
          <p:cNvSpPr/>
          <p:nvPr/>
        </p:nvSpPr>
        <p:spPr>
          <a:xfrm>
            <a:off x="929898" y="1999281"/>
            <a:ext cx="752830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Think car accident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Think work-related accident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Think distance away from loved ones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8" descr="C:\Users\bev\Desktop\two car accident.png">
            <a:extLst>
              <a:ext uri="{FF2B5EF4-FFF2-40B4-BE49-F238E27FC236}">
                <a16:creationId xmlns:a16="http://schemas.microsoft.com/office/drawing/2014/main" id="{27C6040E-05D9-4074-8529-0446F6900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488" y="1544173"/>
            <a:ext cx="30289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C:\Users\bev\Desktop\airplane.png">
            <a:extLst>
              <a:ext uri="{FF2B5EF4-FFF2-40B4-BE49-F238E27FC236}">
                <a16:creationId xmlns:a16="http://schemas.microsoft.com/office/drawing/2014/main" id="{62409F27-EBB7-4F60-8B63-D6911F4E5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0452">
            <a:off x="1898650" y="4837113"/>
            <a:ext cx="1071563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 descr="C:\Users\bev\Desktop\road.png">
            <a:extLst>
              <a:ext uri="{FF2B5EF4-FFF2-40B4-BE49-F238E27FC236}">
                <a16:creationId xmlns:a16="http://schemas.microsoft.com/office/drawing/2014/main" id="{F1180C70-31EE-4C94-A1ED-4E3DB19EB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608" y="4525962"/>
            <a:ext cx="107315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436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A5E0A6-68B0-482B-B0D1-E1DCA597AE64}"/>
              </a:ext>
            </a:extLst>
          </p:cNvPr>
          <p:cNvSpPr/>
          <p:nvPr/>
        </p:nvSpPr>
        <p:spPr>
          <a:xfrm>
            <a:off x="612775" y="2045776"/>
            <a:ext cx="83142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I need both a Power of Attorney and a Living Will?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pic>
        <p:nvPicPr>
          <p:cNvPr id="8" name="Picture 5" descr="C:\Users\bev\Desktop\2nd living will.jpg">
            <a:extLst>
              <a:ext uri="{FF2B5EF4-FFF2-40B4-BE49-F238E27FC236}">
                <a16:creationId xmlns:a16="http://schemas.microsoft.com/office/drawing/2014/main" id="{44EC1061-A0BC-437D-9D0D-DBF1326C0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2688">
            <a:off x="3134519" y="3625602"/>
            <a:ext cx="2874963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986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CC53B6-BE60-457E-8A73-B9CB56385D43}"/>
              </a:ext>
            </a:extLst>
          </p:cNvPr>
          <p:cNvSpPr/>
          <p:nvPr/>
        </p:nvSpPr>
        <p:spPr>
          <a:xfrm>
            <a:off x="1348353" y="2154264"/>
            <a:ext cx="654028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Courts will assign a guardian if you don’t 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a Power of Attorney and are unable 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communicate</a:t>
            </a:r>
          </a:p>
          <a:p>
            <a:endParaRPr lang="en-US" altLang="en-US" dirty="0"/>
          </a:p>
        </p:txBody>
      </p:sp>
      <p:pic>
        <p:nvPicPr>
          <p:cNvPr id="8" name="Picture 5" descr="C:\Users\bev\Desktop\guardian.png">
            <a:extLst>
              <a:ext uri="{FF2B5EF4-FFF2-40B4-BE49-F238E27FC236}">
                <a16:creationId xmlns:a16="http://schemas.microsoft.com/office/drawing/2014/main" id="{BD61F40C-85AE-46B5-878E-26497E8FA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387" y="3351263"/>
            <a:ext cx="1514475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2950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C21B41-712D-4723-9D2E-E02599BAC832}"/>
              </a:ext>
            </a:extLst>
          </p:cNvPr>
          <p:cNvSpPr/>
          <p:nvPr/>
        </p:nvSpPr>
        <p:spPr>
          <a:xfrm>
            <a:off x="1937288" y="2142518"/>
            <a:ext cx="57749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Living Will tells health officials what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can and cannot do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6D7A1C-1C83-45C8-81EE-10BBE7199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6156" y="3652581"/>
            <a:ext cx="3407855" cy="226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722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6" descr="C:\Users\bev\Desktop\outpatient.png">
            <a:extLst>
              <a:ext uri="{FF2B5EF4-FFF2-40B4-BE49-F238E27FC236}">
                <a16:creationId xmlns:a16="http://schemas.microsoft.com/office/drawing/2014/main" id="{C5F401D4-ED1F-42D5-BD74-3EEDA9ACB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655" y="3525842"/>
            <a:ext cx="5226843" cy="222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EC56CA6-1AD1-4A50-9D7A-93C8F45CD8F9}"/>
              </a:ext>
            </a:extLst>
          </p:cNvPr>
          <p:cNvSpPr/>
          <p:nvPr/>
        </p:nvSpPr>
        <p:spPr>
          <a:xfrm>
            <a:off x="1038386" y="1525588"/>
            <a:ext cx="788863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What if I am coping with some mental health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issues or drug-related issues?  Can I get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other people involved in making decisions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about my care?</a:t>
            </a:r>
          </a:p>
        </p:txBody>
      </p:sp>
    </p:spTree>
    <p:extLst>
      <p:ext uri="{BB962C8B-B14F-4D97-AF65-F5344CB8AC3E}">
        <p14:creationId xmlns:p14="http://schemas.microsoft.com/office/powerpoint/2010/main" val="1343556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837625-E3C1-42AE-9DCE-C62B12CB9B8A}"/>
              </a:ext>
            </a:extLst>
          </p:cNvPr>
          <p:cNvSpPr/>
          <p:nvPr/>
        </p:nvSpPr>
        <p:spPr>
          <a:xfrm>
            <a:off x="774915" y="2076774"/>
            <a:ext cx="608308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Yes, of course...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Declarations of Mental Health Treatment</a:t>
            </a:r>
          </a:p>
        </p:txBody>
      </p:sp>
      <p:pic>
        <p:nvPicPr>
          <p:cNvPr id="8" name="Picture 5" descr="C:\Users\bev\Desktop\rights.jpg">
            <a:extLst>
              <a:ext uri="{FF2B5EF4-FFF2-40B4-BE49-F238E27FC236}">
                <a16:creationId xmlns:a16="http://schemas.microsoft.com/office/drawing/2014/main" id="{9BD0FD87-21AE-4984-972E-DDECB70CC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47" y="1596978"/>
            <a:ext cx="3620066" cy="20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C:\Users\bev\Desktop\the guardian.png">
            <a:extLst>
              <a:ext uri="{FF2B5EF4-FFF2-40B4-BE49-F238E27FC236}">
                <a16:creationId xmlns:a16="http://schemas.microsoft.com/office/drawing/2014/main" id="{130D1544-2699-4562-84CA-CC1152DD3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413" y="3429000"/>
            <a:ext cx="444817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131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5" descr="C:\Users\bev\Desktop\documents.jpg">
            <a:extLst>
              <a:ext uri="{FF2B5EF4-FFF2-40B4-BE49-F238E27FC236}">
                <a16:creationId xmlns:a16="http://schemas.microsoft.com/office/drawing/2014/main" id="{E3E72CB0-BC70-495B-80DE-905019542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45" y="1682150"/>
            <a:ext cx="2497515" cy="228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5BA755-45F5-4045-84AA-886AD51B7481}"/>
              </a:ext>
            </a:extLst>
          </p:cNvPr>
          <p:cNvSpPr/>
          <p:nvPr/>
        </p:nvSpPr>
        <p:spPr>
          <a:xfrm rot="10800000" flipV="1">
            <a:off x="1308537" y="4356820"/>
            <a:ext cx="5739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 I do with all of these documents once I make my decisions?</a:t>
            </a:r>
          </a:p>
        </p:txBody>
      </p:sp>
    </p:spTree>
    <p:extLst>
      <p:ext uri="{BB962C8B-B14F-4D97-AF65-F5344CB8AC3E}">
        <p14:creationId xmlns:p14="http://schemas.microsoft.com/office/powerpoint/2010/main" val="1047089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Managing Medical Issues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02E2D6-9CD7-42E5-AFD9-336DCB3C9A26}"/>
              </a:ext>
            </a:extLst>
          </p:cNvPr>
          <p:cNvSpPr/>
          <p:nvPr/>
        </p:nvSpPr>
        <p:spPr>
          <a:xfrm>
            <a:off x="685800" y="1640752"/>
            <a:ext cx="7342322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several copies (keep one)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Give copy to your HealthCare 	                 Power of Attorney designee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Leave a copy with your physician</a:t>
            </a:r>
          </a:p>
          <a:p>
            <a:endParaRPr lang="en-US" altLang="en-US" dirty="0"/>
          </a:p>
        </p:txBody>
      </p:sp>
      <p:pic>
        <p:nvPicPr>
          <p:cNvPr id="8" name="Picture 5" descr="C:\Users\bev\Desktop\copy.png">
            <a:extLst>
              <a:ext uri="{FF2B5EF4-FFF2-40B4-BE49-F238E27FC236}">
                <a16:creationId xmlns:a16="http://schemas.microsoft.com/office/drawing/2014/main" id="{DB55CA19-16D9-46A1-B099-B6514078B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2969348"/>
            <a:ext cx="202882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86117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FEB6DC0-85B8-4B63-891B-F936DF8CDA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884523"/>
              </p:ext>
            </p:extLst>
          </p:nvPr>
        </p:nvGraphicFramePr>
        <p:xfrm>
          <a:off x="895042" y="1537928"/>
          <a:ext cx="7427025" cy="4917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0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8138">
                <a:tc>
                  <a:txBody>
                    <a:bodyPr/>
                    <a:lstStyle/>
                    <a:p>
                      <a:r>
                        <a:rPr lang="en-US" dirty="0"/>
                        <a:t>You can be on  your parents medical policy until you marry or graduate from college if you are willing to pay the premiums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813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HIPAA</a:t>
                      </a:r>
                      <a:r>
                        <a:rPr lang="en-US" sz="1800" baseline="0" dirty="0"/>
                        <a:t> privacy rules prevent third parties from gaining your medical information without your permission.</a:t>
                      </a:r>
                      <a:endParaRPr lang="en-US" sz="1800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813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/>
                        <a:t>Since you don’t have any significant possessions, you don’t need a living will yet.</a:t>
                      </a:r>
                      <a:endParaRPr lang="en-US" sz="1800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1263">
                <a:tc>
                  <a:txBody>
                    <a:bodyPr/>
                    <a:lstStyle/>
                    <a:p>
                      <a:r>
                        <a:rPr lang="en-US" sz="1800" baseline="0" dirty="0"/>
                        <a:t>Other people cannot get involved with making decisions about a person’s mental health or drug-related issues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54645" y="300026"/>
            <a:ext cx="567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Managing Medical Issues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791636"/>
      </p:ext>
    </p:extLst>
  </p:cSld>
  <p:clrMapOvr>
    <a:masterClrMapping/>
  </p:clrMapOvr>
</p:sld>
</file>

<file path=ppt/theme/theme1.xml><?xml version="1.0" encoding="utf-8"?>
<a:theme xmlns:a="http://schemas.openxmlformats.org/drawingml/2006/main" name="ppt8380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3109B494078548A48759A50C1613A2" ma:contentTypeVersion="13" ma:contentTypeDescription="Create a new document." ma:contentTypeScope="" ma:versionID="2d75a9df917ad9a4a7723fa1ef1cd5a4">
  <xsd:schema xmlns:xsd="http://www.w3.org/2001/XMLSchema" xmlns:xs="http://www.w3.org/2001/XMLSchema" xmlns:p="http://schemas.microsoft.com/office/2006/metadata/properties" xmlns:ns3="6af4ec05-1ed8-42e6-93bc-48eb8485468f" xmlns:ns4="55c658d7-b53f-4479-a822-76550e518923" targetNamespace="http://schemas.microsoft.com/office/2006/metadata/properties" ma:root="true" ma:fieldsID="912f42c24e382335e3f7b816f8fedb9e" ns3:_="" ns4:_="">
    <xsd:import namespace="6af4ec05-1ed8-42e6-93bc-48eb8485468f"/>
    <xsd:import namespace="55c658d7-b53f-4479-a822-76550e518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4ec05-1ed8-42e6-93bc-48eb848546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c658d7-b53f-4479-a822-76550e51892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FBACD9-A466-4AAE-8705-4236165DC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f4ec05-1ed8-42e6-93bc-48eb8485468f"/>
    <ds:schemaRef ds:uri="55c658d7-b53f-4479-a822-76550e518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9A9D74-0DD5-42A6-A721-DB2C983A57B1}">
  <ds:schemaRefs>
    <ds:schemaRef ds:uri="http://schemas.microsoft.com/office/2006/documentManagement/types"/>
    <ds:schemaRef ds:uri="6af4ec05-1ed8-42e6-93bc-48eb8485468f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55c658d7-b53f-4479-a822-76550e518923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E0BC7AB-5200-4D9B-A822-3DA2E57114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ppt8380.tmp</Template>
  <TotalTime>668</TotalTime>
  <Words>604</Words>
  <Application>Microsoft Office PowerPoint</Application>
  <PresentationFormat>On-screen Show (4:3)</PresentationFormat>
  <Paragraphs>143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Arial Narrow</vt:lpstr>
      <vt:lpstr>Calibri</vt:lpstr>
      <vt:lpstr>Times New Roman</vt:lpstr>
      <vt:lpstr>Wingdings</vt:lpstr>
      <vt:lpstr>ppt8380.tmp</vt:lpstr>
      <vt:lpstr>Freedom Independence Transition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Colleen</dc:creator>
  <cp:lastModifiedBy>Bev Graves</cp:lastModifiedBy>
  <cp:revision>37</cp:revision>
  <dcterms:created xsi:type="dcterms:W3CDTF">2019-10-24T14:26:20Z</dcterms:created>
  <dcterms:modified xsi:type="dcterms:W3CDTF">2020-01-07T21:07:50Z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0x010100ED3109B494078548A48759A50C1613A2</vt:lpwstr>
  </property>
</Properties>
</file>