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2"/>
  </p:notesMasterIdLst>
  <p:sldIdLst>
    <p:sldId id="256" r:id="rId5"/>
    <p:sldId id="284" r:id="rId6"/>
    <p:sldId id="285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17" r:id="rId23"/>
    <p:sldId id="318" r:id="rId24"/>
    <p:sldId id="319" r:id="rId25"/>
    <p:sldId id="320" r:id="rId26"/>
    <p:sldId id="321" r:id="rId27"/>
    <p:sldId id="322" r:id="rId28"/>
    <p:sldId id="323" r:id="rId29"/>
    <p:sldId id="324" r:id="rId30"/>
    <p:sldId id="32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v Graves" initials="BG" lastIdx="2" clrIdx="0">
    <p:extLst>
      <p:ext uri="{19B8F6BF-5375-455C-9EA6-DF929625EA0E}">
        <p15:presenceInfo xmlns:p15="http://schemas.microsoft.com/office/powerpoint/2012/main" userId="S::bgraves@osbf.net::daddf667-9e89-4b22-8e64-50e127fc82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27FE0C-2B04-4AA1-A5AF-B10DEBF6A4E3}" v="88" dt="2019-12-17T17:15:37.1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0" autoAdjust="0"/>
    <p:restoredTop sz="82394" autoAdjust="0"/>
  </p:normalViewPr>
  <p:slideViewPr>
    <p:cSldViewPr snapToGrid="0" snapToObjects="1">
      <p:cViewPr varScale="1">
        <p:scale>
          <a:sx n="62" d="100"/>
          <a:sy n="62" d="100"/>
        </p:scale>
        <p:origin x="162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C4484-D1F0-43F9-90C6-D8EBC7D5CD6D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3B8F4-148D-4AA3-B7BC-29AF9FE6A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70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3B8F4-148D-4AA3-B7BC-29AF9FE6AD2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537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756E-2338-B04D-8DEF-8D68D8301AD7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95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7756E-2338-B04D-8DEF-8D68D8301AD7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C3775-2DF5-3544-A643-FCF1AF369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8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41A4540C-8BD2-4C4F-8E45-CB290CB5DB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 Narrow" panose="020B0606020202030204" pitchFamily="34" charset="0"/>
              </a:rPr>
              <a:t>Freedom Independence Transition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C91FAE92-8DF9-41E8-8CD8-0994B9F05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169" y="3600450"/>
            <a:ext cx="2123661" cy="231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497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044B90E-F2DE-4AE5-8C9D-E10710ADF1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483959"/>
              </p:ext>
            </p:extLst>
          </p:nvPr>
        </p:nvGraphicFramePr>
        <p:xfrm>
          <a:off x="945397" y="1600200"/>
          <a:ext cx="7895794" cy="4799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19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3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242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 18-year-old can have sex with someone under 16 if it is consensual</a:t>
                      </a:r>
                    </a:p>
                  </a:txBody>
                  <a:tcPr marT="45669" marB="45669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669" marB="45669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842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Only when sexual conduct is unwanted is it considered a crime</a:t>
                      </a:r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669" marB="4566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2780">
                <a:tc>
                  <a:txBody>
                    <a:bodyPr/>
                    <a:lstStyle/>
                    <a:p>
                      <a:r>
                        <a:rPr lang="en-US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Penalties for sexual assault are uniformly set in law</a:t>
                      </a:r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669" marB="4566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5953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 you are married, you cannot be accused of raping your spouse</a:t>
                      </a:r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669" marB="4566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367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“Date rape” describes forcible sexual intercourse between two people who have a pre-existing relationship.</a:t>
                      </a:r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669" marB="4566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Picture 4">
            <a:extLst>
              <a:ext uri="{FF2B5EF4-FFF2-40B4-BE49-F238E27FC236}">
                <a16:creationId xmlns:a16="http://schemas.microsoft.com/office/drawing/2014/main" id="{20812951-F522-49A5-84C0-92A0C481D8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391" y="4986876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F212087-32F9-4FA9-9927-8C4B0A794DD3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</p:spTree>
    <p:extLst>
      <p:ext uri="{BB962C8B-B14F-4D97-AF65-F5344CB8AC3E}">
        <p14:creationId xmlns:p14="http://schemas.microsoft.com/office/powerpoint/2010/main" val="977997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F2DC3C-DEFE-4F23-8114-86F1A0D3860C}"/>
              </a:ext>
            </a:extLst>
          </p:cNvPr>
          <p:cNvSpPr/>
          <p:nvPr/>
        </p:nvSpPr>
        <p:spPr>
          <a:xfrm>
            <a:off x="1899470" y="1905000"/>
            <a:ext cx="6052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we have sex if one of us is younger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than the other?</a:t>
            </a:r>
          </a:p>
        </p:txBody>
      </p:sp>
      <p:pic>
        <p:nvPicPr>
          <p:cNvPr id="10" name="Picture 5" descr="C:\Users\bev\Desktop\wheels spinning.png">
            <a:extLst>
              <a:ext uri="{FF2B5EF4-FFF2-40B4-BE49-F238E27FC236}">
                <a16:creationId xmlns:a16="http://schemas.microsoft.com/office/drawing/2014/main" id="{3C3C3E83-CC3C-4DB7-BE8E-C25C0F3DF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163" y="3581400"/>
            <a:ext cx="337863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165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5" y="5247719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BA4AB9-9298-49FB-8862-99F9F04A9E89}"/>
              </a:ext>
            </a:extLst>
          </p:cNvPr>
          <p:cNvSpPr/>
          <p:nvPr/>
        </p:nvSpPr>
        <p:spPr>
          <a:xfrm>
            <a:off x="611188" y="1600198"/>
            <a:ext cx="833133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/>
              <a:t>It’s illegal if...</a:t>
            </a:r>
          </a:p>
          <a:p>
            <a:endParaRPr lang="en-US" altLang="en-US" sz="2800"/>
          </a:p>
          <a:p>
            <a:r>
              <a:rPr lang="en-US" altLang="en-US" sz="2800"/>
              <a:t>    One person is under 16</a:t>
            </a:r>
          </a:p>
          <a:p>
            <a:endParaRPr lang="en-US" altLang="en-US" sz="2800"/>
          </a:p>
          <a:p>
            <a:r>
              <a:rPr lang="en-US" altLang="en-US" sz="2800"/>
              <a:t>    Consent doesn’t protect the 18-year-old</a:t>
            </a:r>
          </a:p>
          <a:p>
            <a:endParaRPr lang="en-US" altLang="en-US" sz="2800"/>
          </a:p>
          <a:p>
            <a:r>
              <a:rPr lang="en-US" altLang="en-US" sz="2800"/>
              <a:t>    Sexual exploitation becomes the</a:t>
            </a:r>
          </a:p>
          <a:p>
            <a:r>
              <a:rPr lang="en-US" altLang="en-US" sz="2800"/>
              <a:t>    issue      </a:t>
            </a:r>
            <a:endParaRPr lang="en-US" altLang="en-US" sz="2800" dirty="0"/>
          </a:p>
        </p:txBody>
      </p:sp>
      <p:pic>
        <p:nvPicPr>
          <p:cNvPr id="7" name="Picture 5" descr="C:\Users\bev\Desktop\legal.jpg">
            <a:extLst>
              <a:ext uri="{FF2B5EF4-FFF2-40B4-BE49-F238E27FC236}">
                <a16:creationId xmlns:a16="http://schemas.microsoft.com/office/drawing/2014/main" id="{6290C2FD-085D-43B4-8E40-804883A00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311" y="1767305"/>
            <a:ext cx="2238913" cy="1439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C:\Users\bev\Desktop\sex.jpg">
            <a:extLst>
              <a:ext uri="{FF2B5EF4-FFF2-40B4-BE49-F238E27FC236}">
                <a16:creationId xmlns:a16="http://schemas.microsoft.com/office/drawing/2014/main" id="{3EACFDF2-B37E-41EA-BD4F-93DD1DF70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5138041"/>
            <a:ext cx="1637654" cy="110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8201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E33E42-6C2B-46DC-865C-9E0B47E1F016}"/>
              </a:ext>
            </a:extLst>
          </p:cNvPr>
          <p:cNvSpPr/>
          <p:nvPr/>
        </p:nvSpPr>
        <p:spPr>
          <a:xfrm>
            <a:off x="2805193" y="2045776"/>
            <a:ext cx="41770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What is sexual battery?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5" descr="C:\Users\bev\Desktop\sexual assault.jpg">
            <a:extLst>
              <a:ext uri="{FF2B5EF4-FFF2-40B4-BE49-F238E27FC236}">
                <a16:creationId xmlns:a16="http://schemas.microsoft.com/office/drawing/2014/main" id="{9A43B989-FD2A-4347-91A1-29526715C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4762">
            <a:off x="3048000" y="3200400"/>
            <a:ext cx="3317875" cy="220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7868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96521A-1B57-426A-BEBF-FD0010E7E1C3}"/>
              </a:ext>
            </a:extLst>
          </p:cNvPr>
          <p:cNvSpPr/>
          <p:nvPr/>
        </p:nvSpPr>
        <p:spPr>
          <a:xfrm>
            <a:off x="2743200" y="1735810"/>
            <a:ext cx="41148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Unwanted sexual conduct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Threat of force (rape)</a:t>
            </a:r>
          </a:p>
          <a:p>
            <a:endParaRPr lang="en-US" altLang="en-US" dirty="0"/>
          </a:p>
        </p:txBody>
      </p:sp>
      <p:pic>
        <p:nvPicPr>
          <p:cNvPr id="7" name="Picture 6" descr="C:\Users\bev\Desktop\sex without consent.jpg">
            <a:extLst>
              <a:ext uri="{FF2B5EF4-FFF2-40B4-BE49-F238E27FC236}">
                <a16:creationId xmlns:a16="http://schemas.microsoft.com/office/drawing/2014/main" id="{555C5AED-DAD1-4A78-A042-266F7596B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1708">
            <a:off x="3338513" y="4141857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599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874660" y="4231035"/>
            <a:ext cx="8153400" cy="1756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pic>
        <p:nvPicPr>
          <p:cNvPr id="6" name="Picture 5" descr="C:\Users\bev\Desktop\laws don't count.png">
            <a:extLst>
              <a:ext uri="{FF2B5EF4-FFF2-40B4-BE49-F238E27FC236}">
                <a16:creationId xmlns:a16="http://schemas.microsoft.com/office/drawing/2014/main" id="{A9D6694C-A928-4C12-B12C-898C8EE2B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267" y="1691153"/>
            <a:ext cx="4842022" cy="225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16D01C-AACE-4502-9501-6AB9B00CE3A6}"/>
              </a:ext>
            </a:extLst>
          </p:cNvPr>
          <p:cNvSpPr txBox="1"/>
          <p:nvPr/>
        </p:nvSpPr>
        <p:spPr>
          <a:xfrm>
            <a:off x="2696705" y="4691390"/>
            <a:ext cx="4088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penalties?</a:t>
            </a:r>
          </a:p>
        </p:txBody>
      </p:sp>
    </p:spTree>
    <p:extLst>
      <p:ext uri="{BB962C8B-B14F-4D97-AF65-F5344CB8AC3E}">
        <p14:creationId xmlns:p14="http://schemas.microsoft.com/office/powerpoint/2010/main" val="1055259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1C0BE8-F0AB-481F-B550-6AF360561AAC}"/>
              </a:ext>
            </a:extLst>
          </p:cNvPr>
          <p:cNvSpPr/>
          <p:nvPr/>
        </p:nvSpPr>
        <p:spPr>
          <a:xfrm>
            <a:off x="2136775" y="1797804"/>
            <a:ext cx="4721225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Determined by circumstances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Fines and/or jail time</a:t>
            </a:r>
          </a:p>
          <a:p>
            <a:endParaRPr lang="en-US" altLang="en-US" dirty="0"/>
          </a:p>
        </p:txBody>
      </p:sp>
      <p:pic>
        <p:nvPicPr>
          <p:cNvPr id="7" name="Picture 6" descr="C:\Users\bev\Desktop\in jail.jpg">
            <a:extLst>
              <a:ext uri="{FF2B5EF4-FFF2-40B4-BE49-F238E27FC236}">
                <a16:creationId xmlns:a16="http://schemas.microsoft.com/office/drawing/2014/main" id="{743F7B26-7D31-4381-9BE4-2620BD58C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162" y="2516267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Users\bev\Desktop\money fine.png">
            <a:extLst>
              <a:ext uri="{FF2B5EF4-FFF2-40B4-BE49-F238E27FC236}">
                <a16:creationId xmlns:a16="http://schemas.microsoft.com/office/drawing/2014/main" id="{2CC19E83-3981-4240-9FB0-0A98D38D2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911" y="3715861"/>
            <a:ext cx="2337662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6703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793" y="5039182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69D9A8-7E65-4168-9321-BFBA3F63FFD3}"/>
              </a:ext>
            </a:extLst>
          </p:cNvPr>
          <p:cNvSpPr/>
          <p:nvPr/>
        </p:nvSpPr>
        <p:spPr>
          <a:xfrm>
            <a:off x="774915" y="1921790"/>
            <a:ext cx="608308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as a sex offender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for being a sex offender</a:t>
            </a:r>
          </a:p>
        </p:txBody>
      </p:sp>
      <p:pic>
        <p:nvPicPr>
          <p:cNvPr id="7" name="Picture 2" descr="C:\Users\bev\Desktop\juvenile offender.jpg">
            <a:extLst>
              <a:ext uri="{FF2B5EF4-FFF2-40B4-BE49-F238E27FC236}">
                <a16:creationId xmlns:a16="http://schemas.microsoft.com/office/drawing/2014/main" id="{C5543127-2472-4945-81F2-C74462072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3810000"/>
            <a:ext cx="2362200" cy="1241425"/>
          </a:xfrm>
          <a:prstGeom prst="rect">
            <a:avLst/>
          </a:prstGeom>
          <a:noFill/>
        </p:spPr>
      </p:pic>
      <p:pic>
        <p:nvPicPr>
          <p:cNvPr id="8" name="Picture 3" descr="C:\Users\bev\Desktop\download.png">
            <a:extLst>
              <a:ext uri="{FF2B5EF4-FFF2-40B4-BE49-F238E27FC236}">
                <a16:creationId xmlns:a16="http://schemas.microsoft.com/office/drawing/2014/main" id="{C4320168-747A-4729-83CC-34FB67742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3496">
            <a:off x="1334642" y="4466327"/>
            <a:ext cx="413385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0596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1BE322-92E3-4811-B762-2B4C10C23068}"/>
              </a:ext>
            </a:extLst>
          </p:cNvPr>
          <p:cNvSpPr/>
          <p:nvPr/>
        </p:nvSpPr>
        <p:spPr>
          <a:xfrm>
            <a:off x="612775" y="2045777"/>
            <a:ext cx="62452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When does “no” mean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“no?”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When does “yes” mean 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“yes?”</a:t>
            </a:r>
          </a:p>
        </p:txBody>
      </p:sp>
      <p:pic>
        <p:nvPicPr>
          <p:cNvPr id="7" name="Picture 6" descr="C:\Users\bev\Desktop\yes or no.jpg">
            <a:extLst>
              <a:ext uri="{FF2B5EF4-FFF2-40B4-BE49-F238E27FC236}">
                <a16:creationId xmlns:a16="http://schemas.microsoft.com/office/drawing/2014/main" id="{5EDAD564-B7F8-4D63-9B05-97E2F7C9C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47" y="3145038"/>
            <a:ext cx="2278250" cy="3380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C:\Users\bev\Desktop\victims are blameless.jpg">
            <a:extLst>
              <a:ext uri="{FF2B5EF4-FFF2-40B4-BE49-F238E27FC236}">
                <a16:creationId xmlns:a16="http://schemas.microsoft.com/office/drawing/2014/main" id="{FC5BA8FF-6FD2-4F54-825A-F8A0DE7DD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499" y="3282577"/>
            <a:ext cx="2952750" cy="1831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7251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BEB6D1-6197-4A9C-BDEB-17894C6358DB}"/>
              </a:ext>
            </a:extLst>
          </p:cNvPr>
          <p:cNvSpPr/>
          <p:nvPr/>
        </p:nvSpPr>
        <p:spPr>
          <a:xfrm>
            <a:off x="1317357" y="1525587"/>
            <a:ext cx="55406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questions arise about what constitutes consent or refusal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5" descr="C:\Users\bev\Desktop\dont even thinkk about it.png">
            <a:extLst>
              <a:ext uri="{FF2B5EF4-FFF2-40B4-BE49-F238E27FC236}">
                <a16:creationId xmlns:a16="http://schemas.microsoft.com/office/drawing/2014/main" id="{4054D86B-DA3F-47B2-B566-44DF0FA9F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168" y="3040895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E2A48E-97FA-4EE4-A333-AF1479FF7658}"/>
              </a:ext>
            </a:extLst>
          </p:cNvPr>
          <p:cNvSpPr txBox="1"/>
          <p:nvPr/>
        </p:nvSpPr>
        <p:spPr>
          <a:xfrm>
            <a:off x="1635520" y="3595349"/>
            <a:ext cx="29364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Lack of protest or resistance doesn’t mean consent</a:t>
            </a:r>
          </a:p>
        </p:txBody>
      </p:sp>
    </p:spTree>
    <p:extLst>
      <p:ext uri="{BB962C8B-B14F-4D97-AF65-F5344CB8AC3E}">
        <p14:creationId xmlns:p14="http://schemas.microsoft.com/office/powerpoint/2010/main" val="1227142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371341-97E0-4E49-9F1B-D283D00FD0CB}"/>
              </a:ext>
            </a:extLst>
          </p:cNvPr>
          <p:cNvSpPr txBox="1"/>
          <p:nvPr/>
        </p:nvSpPr>
        <p:spPr>
          <a:xfrm>
            <a:off x="2185260" y="1720312"/>
            <a:ext cx="54232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Current or past encounters do not </a:t>
            </a:r>
          </a:p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constitute consent</a:t>
            </a:r>
          </a:p>
        </p:txBody>
      </p:sp>
      <p:pic>
        <p:nvPicPr>
          <p:cNvPr id="7" name="Picture 5" descr="C:\Users\bev\Desktop\old picture of sex.jpg">
            <a:extLst>
              <a:ext uri="{FF2B5EF4-FFF2-40B4-BE49-F238E27FC236}">
                <a16:creationId xmlns:a16="http://schemas.microsoft.com/office/drawing/2014/main" id="{247BCB78-BAFD-43D3-89E0-399FCAD6F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487" y="3974430"/>
            <a:ext cx="2181225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C:\Users\bev\Desktop\imagescompatibility.jpg">
            <a:extLst>
              <a:ext uri="{FF2B5EF4-FFF2-40B4-BE49-F238E27FC236}">
                <a16:creationId xmlns:a16="http://schemas.microsoft.com/office/drawing/2014/main" id="{F23B8EA4-8CFD-4CD5-B7C0-D030A1801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547" y="3102893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3568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2775" y="1943701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FBBCEC-D63C-48AC-B259-A4A90B7B4024}"/>
              </a:ext>
            </a:extLst>
          </p:cNvPr>
          <p:cNvSpPr/>
          <p:nvPr/>
        </p:nvSpPr>
        <p:spPr>
          <a:xfrm>
            <a:off x="867905" y="1844298"/>
            <a:ext cx="66332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Unconscious or too drunk is not an excuse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:\Users\bev\Desktop\drunk kermit.jpg">
            <a:extLst>
              <a:ext uri="{FF2B5EF4-FFF2-40B4-BE49-F238E27FC236}">
                <a16:creationId xmlns:a16="http://schemas.microsoft.com/office/drawing/2014/main" id="{74FF9CED-3FEC-4C7B-AE74-48F899751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800" y="2781585"/>
            <a:ext cx="3099483" cy="2062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23F825-8A11-44A3-9561-2CE585684E35}"/>
              </a:ext>
            </a:extLst>
          </p:cNvPr>
          <p:cNvSpPr txBox="1"/>
          <p:nvPr/>
        </p:nvSpPr>
        <p:spPr>
          <a:xfrm>
            <a:off x="1123401" y="5296501"/>
            <a:ext cx="5680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Authority figure can’t claim consent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051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03F776-DB8B-40AA-8E6D-7189B52B2105}"/>
              </a:ext>
            </a:extLst>
          </p:cNvPr>
          <p:cNvSpPr/>
          <p:nvPr/>
        </p:nvSpPr>
        <p:spPr>
          <a:xfrm>
            <a:off x="612775" y="1797803"/>
            <a:ext cx="60437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Drugs or drink doesn’t avoid responsibility for consent</a:t>
            </a:r>
          </a:p>
        </p:txBody>
      </p:sp>
      <p:pic>
        <p:nvPicPr>
          <p:cNvPr id="8" name="Picture 3" descr="C:\Users\bev\Desktop\beer.jpg">
            <a:extLst>
              <a:ext uri="{FF2B5EF4-FFF2-40B4-BE49-F238E27FC236}">
                <a16:creationId xmlns:a16="http://schemas.microsoft.com/office/drawing/2014/main" id="{71E04232-3A6C-4256-BA4E-4C2EC1863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929" y="1663570"/>
            <a:ext cx="1763084" cy="2490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bev\Desktop\stop sign.jpg">
            <a:extLst>
              <a:ext uri="{FF2B5EF4-FFF2-40B4-BE49-F238E27FC236}">
                <a16:creationId xmlns:a16="http://schemas.microsoft.com/office/drawing/2014/main" id="{5F3D05AA-4DF1-4307-8C1F-D16DE2E75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39628">
            <a:off x="5061342" y="4659478"/>
            <a:ext cx="1814513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850B8C-4BA4-49AB-91A3-19D6DD0415EC}"/>
              </a:ext>
            </a:extLst>
          </p:cNvPr>
          <p:cNvSpPr txBox="1"/>
          <p:nvPr/>
        </p:nvSpPr>
        <p:spPr>
          <a:xfrm>
            <a:off x="717072" y="5099273"/>
            <a:ext cx="4382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Consent can be withdrawn</a:t>
            </a:r>
          </a:p>
        </p:txBody>
      </p:sp>
    </p:spTree>
    <p:extLst>
      <p:ext uri="{BB962C8B-B14F-4D97-AF65-F5344CB8AC3E}">
        <p14:creationId xmlns:p14="http://schemas.microsoft.com/office/powerpoint/2010/main" val="210672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FA5BCE-2B07-4A2C-98BF-3EEDC74D13A7}"/>
              </a:ext>
            </a:extLst>
          </p:cNvPr>
          <p:cNvSpPr/>
          <p:nvPr/>
        </p:nvSpPr>
        <p:spPr>
          <a:xfrm>
            <a:off x="2696705" y="1861457"/>
            <a:ext cx="40760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What is “date rape”?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C:\Users\bev\Desktop\rape chart.jpg">
            <a:extLst>
              <a:ext uri="{FF2B5EF4-FFF2-40B4-BE49-F238E27FC236}">
                <a16:creationId xmlns:a16="http://schemas.microsoft.com/office/drawing/2014/main" id="{7604D8E0-E88B-4B77-8F3B-499A07089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773" y="3477622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Users\bev\Desktop\hands.jpg">
            <a:extLst>
              <a:ext uri="{FF2B5EF4-FFF2-40B4-BE49-F238E27FC236}">
                <a16:creationId xmlns:a16="http://schemas.microsoft.com/office/drawing/2014/main" id="{F4F6F897-02E5-48FE-8915-EA1698A8C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31038">
            <a:off x="4409187" y="3385547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422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FDD4E2-4717-4A45-BDD4-47D9E87D15E0}"/>
              </a:ext>
            </a:extLst>
          </p:cNvPr>
          <p:cNvSpPr/>
          <p:nvPr/>
        </p:nvSpPr>
        <p:spPr>
          <a:xfrm>
            <a:off x="1534333" y="1751309"/>
            <a:ext cx="69238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Forcible sexual intercourse between two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people who have a pre-existing relationship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5" descr="C:\Users\bev\Desktop\download.png">
            <a:extLst>
              <a:ext uri="{FF2B5EF4-FFF2-40B4-BE49-F238E27FC236}">
                <a16:creationId xmlns:a16="http://schemas.microsoft.com/office/drawing/2014/main" id="{2DDD7D70-1D1D-4DFE-8AEB-32B3844D1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476625"/>
            <a:ext cx="3273425" cy="208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4739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C347E6-7F3B-48AF-8BA7-FA521EC7F037}"/>
              </a:ext>
            </a:extLst>
          </p:cNvPr>
          <p:cNvSpPr/>
          <p:nvPr/>
        </p:nvSpPr>
        <p:spPr>
          <a:xfrm>
            <a:off x="379412" y="1600201"/>
            <a:ext cx="77417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/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Going out for first time is pre-existing</a:t>
            </a:r>
          </a:p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People who know each other</a:t>
            </a:r>
          </a:p>
          <a:p>
            <a:pPr>
              <a:defRPr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pass for previous encounters</a:t>
            </a:r>
          </a:p>
        </p:txBody>
      </p:sp>
      <p:pic>
        <p:nvPicPr>
          <p:cNvPr id="8" name="Picture 5" descr="C:\Users\bev\Desktop\images.jpg">
            <a:extLst>
              <a:ext uri="{FF2B5EF4-FFF2-40B4-BE49-F238E27FC236}">
                <a16:creationId xmlns:a16="http://schemas.microsoft.com/office/drawing/2014/main" id="{C695A504-7963-43B1-B737-C73DD110E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713" y="4648200"/>
            <a:ext cx="26574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C:\Users\bev\Desktop\icon.png">
            <a:extLst>
              <a:ext uri="{FF2B5EF4-FFF2-40B4-BE49-F238E27FC236}">
                <a16:creationId xmlns:a16="http://schemas.microsoft.com/office/drawing/2014/main" id="{00B7D22D-E914-430E-AE23-91BFE0F46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964" y="3984275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370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FE5906-E9E9-4E78-B2DE-064FADCD1307}"/>
              </a:ext>
            </a:extLst>
          </p:cNvPr>
          <p:cNvSpPr/>
          <p:nvPr/>
        </p:nvSpPr>
        <p:spPr>
          <a:xfrm>
            <a:off x="2650210" y="1921790"/>
            <a:ext cx="42930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“date rape” drugs</a:t>
            </a:r>
            <a:r>
              <a:rPr lang="en-US" altLang="en-US" dirty="0"/>
              <a:t>?</a:t>
            </a:r>
            <a:endParaRPr lang="en-US" dirty="0"/>
          </a:p>
        </p:txBody>
      </p:sp>
      <p:pic>
        <p:nvPicPr>
          <p:cNvPr id="9" name="Picture 6" descr="C:\Users\bev\Desktop\pourig.jpg">
            <a:extLst>
              <a:ext uri="{FF2B5EF4-FFF2-40B4-BE49-F238E27FC236}">
                <a16:creationId xmlns:a16="http://schemas.microsoft.com/office/drawing/2014/main" id="{C66F3133-6242-4FB7-8B53-8614AFB39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4751">
            <a:off x="2369733" y="3131469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C:\Users\bev\Desktop\drugged drink.jpg">
            <a:extLst>
              <a:ext uri="{FF2B5EF4-FFF2-40B4-BE49-F238E27FC236}">
                <a16:creationId xmlns:a16="http://schemas.microsoft.com/office/drawing/2014/main" id="{C6E7DFF8-0F71-4D66-8247-577B47EBA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725" y="3179503"/>
            <a:ext cx="18478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990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67FB03-7FAD-4115-9C3E-A13A9D24308D}"/>
              </a:ext>
            </a:extLst>
          </p:cNvPr>
          <p:cNvSpPr/>
          <p:nvPr/>
        </p:nvSpPr>
        <p:spPr>
          <a:xfrm>
            <a:off x="883403" y="1720312"/>
            <a:ext cx="788118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Club drugs such as GHB, Rohypnol, and</a:t>
            </a:r>
          </a:p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Ketamine which are often slipped into drinks</a:t>
            </a:r>
          </a:p>
          <a:p>
            <a:pPr>
              <a:defRPr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>
              <a:defRPr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defRPr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Tougher penalties imposed for their use</a:t>
            </a:r>
          </a:p>
        </p:txBody>
      </p:sp>
      <p:pic>
        <p:nvPicPr>
          <p:cNvPr id="7" name="Picture 5" descr="C:\Users\bev\Desktop\pills.jpg">
            <a:extLst>
              <a:ext uri="{FF2B5EF4-FFF2-40B4-BE49-F238E27FC236}">
                <a16:creationId xmlns:a16="http://schemas.microsoft.com/office/drawing/2014/main" id="{B56CAB9B-9814-477E-A60F-FF709AA1B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453" y="2974240"/>
            <a:ext cx="21621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0492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87A1DE-0391-478A-918B-3625311981D6}"/>
              </a:ext>
            </a:extLst>
          </p:cNvPr>
          <p:cNvSpPr/>
          <p:nvPr/>
        </p:nvSpPr>
        <p:spPr>
          <a:xfrm>
            <a:off x="612775" y="1797802"/>
            <a:ext cx="815181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Safeguards should be used…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Open your own containers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Don’t accept drinks from others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Don’t share drinks</a:t>
            </a:r>
          </a:p>
        </p:txBody>
      </p:sp>
      <p:pic>
        <p:nvPicPr>
          <p:cNvPr id="8" name="Picture 5" descr="C:\Users\bev\Desktop\sexual asault awareness.jpg">
            <a:extLst>
              <a:ext uri="{FF2B5EF4-FFF2-40B4-BE49-F238E27FC236}">
                <a16:creationId xmlns:a16="http://schemas.microsoft.com/office/drawing/2014/main" id="{8B647BB7-2AB1-4087-B84D-90799FB29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517" y="2367019"/>
            <a:ext cx="2763837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580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694468-98D5-4E0F-B89D-4E820712AF5A}"/>
              </a:ext>
            </a:extLst>
          </p:cNvPr>
          <p:cNvSpPr/>
          <p:nvPr/>
        </p:nvSpPr>
        <p:spPr>
          <a:xfrm>
            <a:off x="788302" y="1875294"/>
            <a:ext cx="8153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Pour out unattended drinks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Don’t drink from a punch bowl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Don’t drink something with funny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smell or taste</a:t>
            </a:r>
          </a:p>
        </p:txBody>
      </p:sp>
      <p:pic>
        <p:nvPicPr>
          <p:cNvPr id="7" name="Picture 5" descr="C:\Users\bev\Desktop\funny smells.jpg">
            <a:extLst>
              <a:ext uri="{FF2B5EF4-FFF2-40B4-BE49-F238E27FC236}">
                <a16:creationId xmlns:a16="http://schemas.microsoft.com/office/drawing/2014/main" id="{0A65BDC6-23AE-47C4-B8D0-D530682B3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1882">
            <a:off x="4660736" y="4393200"/>
            <a:ext cx="2306814" cy="1729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5769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D7C047-C765-46ED-AC69-4110DA541BAD}"/>
              </a:ext>
            </a:extLst>
          </p:cNvPr>
          <p:cNvSpPr/>
          <p:nvPr/>
        </p:nvSpPr>
        <p:spPr>
          <a:xfrm>
            <a:off x="790414" y="1890793"/>
            <a:ext cx="81534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think you have been drugged…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Get to the hospital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Bring drink along</a:t>
            </a:r>
          </a:p>
          <a:p>
            <a:endParaRPr lang="en-US" altLang="en-US" sz="4800" dirty="0"/>
          </a:p>
        </p:txBody>
      </p:sp>
      <p:pic>
        <p:nvPicPr>
          <p:cNvPr id="8" name="Picture 7" descr="C:\Users\bev\Desktop\drink.png">
            <a:extLst>
              <a:ext uri="{FF2B5EF4-FFF2-40B4-BE49-F238E27FC236}">
                <a16:creationId xmlns:a16="http://schemas.microsoft.com/office/drawing/2014/main" id="{AC109E3F-FFB7-447E-A809-AD4F9BDF1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864" y="4286573"/>
            <a:ext cx="8572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C:\Users\bev\Desktop\ambula.png">
            <a:extLst>
              <a:ext uri="{FF2B5EF4-FFF2-40B4-BE49-F238E27FC236}">
                <a16:creationId xmlns:a16="http://schemas.microsoft.com/office/drawing/2014/main" id="{39FF4029-1D6D-4C57-8E48-4C488C427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667000"/>
            <a:ext cx="24479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58094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DEEE1D-2F44-47C8-B7E7-9F50942DCEAD}"/>
              </a:ext>
            </a:extLst>
          </p:cNvPr>
          <p:cNvSpPr/>
          <p:nvPr/>
        </p:nvSpPr>
        <p:spPr>
          <a:xfrm>
            <a:off x="945397" y="1999281"/>
            <a:ext cx="781919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/>
              <a:t>Test for date drugs immediately</a:t>
            </a:r>
          </a:p>
          <a:p>
            <a:endParaRPr lang="en-US" altLang="en-US" sz="2800" dirty="0"/>
          </a:p>
          <a:p>
            <a:endParaRPr lang="en-US" altLang="en-US" sz="2800" dirty="0"/>
          </a:p>
          <a:p>
            <a:r>
              <a:rPr lang="en-US" altLang="en-US" sz="2800" dirty="0"/>
              <a:t>           </a:t>
            </a:r>
          </a:p>
          <a:p>
            <a:endParaRPr lang="en-US" altLang="en-US" sz="2800" dirty="0"/>
          </a:p>
          <a:p>
            <a:endParaRPr lang="en-US" altLang="en-US" sz="2800" dirty="0"/>
          </a:p>
          <a:p>
            <a:endParaRPr lang="en-US" altLang="en-US" sz="2800" dirty="0"/>
          </a:p>
          <a:p>
            <a:r>
              <a:rPr lang="en-US" altLang="en-US" sz="2800" dirty="0"/>
              <a:t> Ask to be examined for possible</a:t>
            </a:r>
          </a:p>
          <a:p>
            <a:r>
              <a:rPr lang="en-US" altLang="en-US" sz="2800" dirty="0"/>
              <a:t> sexual assault</a:t>
            </a:r>
          </a:p>
        </p:txBody>
      </p:sp>
      <p:pic>
        <p:nvPicPr>
          <p:cNvPr id="7" name="Picture 6" descr="C:\Users\bev\Desktop\tests.jpg">
            <a:extLst>
              <a:ext uri="{FF2B5EF4-FFF2-40B4-BE49-F238E27FC236}">
                <a16:creationId xmlns:a16="http://schemas.microsoft.com/office/drawing/2014/main" id="{48FEB283-3708-43E7-BEE4-6921F51DA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557" y="2833607"/>
            <a:ext cx="25431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Users\bev\Desktop\help.png">
            <a:extLst>
              <a:ext uri="{FF2B5EF4-FFF2-40B4-BE49-F238E27FC236}">
                <a16:creationId xmlns:a16="http://schemas.microsoft.com/office/drawing/2014/main" id="{BCA09B70-9ADD-4C26-8A82-87CBAC39A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874" y="5132971"/>
            <a:ext cx="1214438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02327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2775" y="1589868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pPr algn="l"/>
            <a:endParaRPr lang="en-US" altLang="en-US" dirty="0"/>
          </a:p>
          <a:p>
            <a:pPr algn="l"/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should I do if I am sexual harassed</a:t>
            </a:r>
          </a:p>
          <a:p>
            <a:pPr algn="l"/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 work?</a:t>
            </a:r>
          </a:p>
        </p:txBody>
      </p:sp>
      <p:pic>
        <p:nvPicPr>
          <p:cNvPr id="6" name="Picture 5" descr="C:\Users\bev\Desktop\heard.jpg">
            <a:extLst>
              <a:ext uri="{FF2B5EF4-FFF2-40B4-BE49-F238E27FC236}">
                <a16:creationId xmlns:a16="http://schemas.microsoft.com/office/drawing/2014/main" id="{59A855B6-02C8-4A3D-95A1-17F347940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556" y="2271712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C:\Users\bev\Desktop\silence.jpg">
            <a:extLst>
              <a:ext uri="{FF2B5EF4-FFF2-40B4-BE49-F238E27FC236}">
                <a16:creationId xmlns:a16="http://schemas.microsoft.com/office/drawing/2014/main" id="{74C01911-BB63-4A9F-9633-C6530B2D4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069" y="2105025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330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175A71-81E0-4962-9DFE-DFB1D7907114}"/>
              </a:ext>
            </a:extLst>
          </p:cNvPr>
          <p:cNvSpPr/>
          <p:nvPr/>
        </p:nvSpPr>
        <p:spPr>
          <a:xfrm>
            <a:off x="379412" y="1600200"/>
            <a:ext cx="876458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what it is…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Pressure for sexual favors    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Unwelcomed jokes or comments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Degrading pictures   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C:\Users\bev\Desktop\sexual harassment is no joke.png">
            <a:extLst>
              <a:ext uri="{FF2B5EF4-FFF2-40B4-BE49-F238E27FC236}">
                <a16:creationId xmlns:a16="http://schemas.microsoft.com/office/drawing/2014/main" id="{EA4BB666-BF3C-4FE7-9D79-C32EE8344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648200"/>
            <a:ext cx="39528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Users\bev\Desktop\sexual cartoon.jpg">
            <a:extLst>
              <a:ext uri="{FF2B5EF4-FFF2-40B4-BE49-F238E27FC236}">
                <a16:creationId xmlns:a16="http://schemas.microsoft.com/office/drawing/2014/main" id="{F30AF928-BBA2-4697-ADE0-8C885F452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" y="2816225"/>
            <a:ext cx="1985963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10469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D0B30D-C8E2-4A7E-AD94-1BB8FA6EED50}"/>
              </a:ext>
            </a:extLst>
          </p:cNvPr>
          <p:cNvSpPr/>
          <p:nvPr/>
        </p:nvSpPr>
        <p:spPr>
          <a:xfrm>
            <a:off x="929898" y="1859797"/>
            <a:ext cx="783469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file a charge of discrimination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…Ohio Civil Rights Commission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…Equal Employment Opportunity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Commission</a:t>
            </a:r>
          </a:p>
          <a:p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Can file a lawsuit 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5" descr="C:\Users\bev\Desktop\download.jpg">
            <a:extLst>
              <a:ext uri="{FF2B5EF4-FFF2-40B4-BE49-F238E27FC236}">
                <a16:creationId xmlns:a16="http://schemas.microsoft.com/office/drawing/2014/main" id="{FD64AC8F-02CB-4319-B02A-F5417D57D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527689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1200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2A452-C817-45F3-B10E-1A8BA59E6B16}"/>
              </a:ext>
            </a:extLst>
          </p:cNvPr>
          <p:cNvSpPr txBox="1">
            <a:spLocks/>
          </p:cNvSpPr>
          <p:nvPr/>
        </p:nvSpPr>
        <p:spPr>
          <a:xfrm>
            <a:off x="612775" y="1600200"/>
            <a:ext cx="472122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5292C-76A0-48F5-9D21-9A88EAF831DE}"/>
              </a:ext>
            </a:extLst>
          </p:cNvPr>
          <p:cNvSpPr txBox="1"/>
          <p:nvPr/>
        </p:nvSpPr>
        <p:spPr>
          <a:xfrm>
            <a:off x="5718874" y="392668"/>
            <a:ext cx="342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Narrow" panose="020B0606020202030204" pitchFamily="34" charset="0"/>
              </a:rPr>
              <a:t>Considering Sex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356D7-C4EC-493B-AB8D-F50D0863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4953000"/>
            <a:ext cx="11033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884998-18D2-476A-BB94-15D8C3E14C18}"/>
              </a:ext>
            </a:extLst>
          </p:cNvPr>
          <p:cNvSpPr txBox="1">
            <a:spLocks/>
          </p:cNvSpPr>
          <p:nvPr/>
        </p:nvSpPr>
        <p:spPr>
          <a:xfrm>
            <a:off x="611188" y="1600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B257896F-0693-4230-8382-1B88E1B402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3844433"/>
              </p:ext>
            </p:extLst>
          </p:nvPr>
        </p:nvGraphicFramePr>
        <p:xfrm>
          <a:off x="685800" y="1735810"/>
          <a:ext cx="7845425" cy="45440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7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9275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 18-year-old can have sex with someone under 16 if it is consensual</a:t>
                      </a:r>
                    </a:p>
                  </a:txBody>
                  <a:tcPr marT="45669" marB="45669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False</a:t>
                      </a:r>
                    </a:p>
                  </a:txBody>
                  <a:tcPr marT="45669" marB="45669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15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Only when sexual conduct is unwanted is it considered a crime</a:t>
                      </a:r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False</a:t>
                      </a:r>
                    </a:p>
                  </a:txBody>
                  <a:tcPr marT="45669" marB="4566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5364">
                <a:tc>
                  <a:txBody>
                    <a:bodyPr/>
                    <a:lstStyle/>
                    <a:p>
                      <a:r>
                        <a:rPr lang="en-US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Penalties for sexual assault are uniformly set in law</a:t>
                      </a:r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False</a:t>
                      </a:r>
                    </a:p>
                  </a:txBody>
                  <a:tcPr marT="45669" marB="4566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76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 you are married, you cannot be accused of raping your spouse</a:t>
                      </a:r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False</a:t>
                      </a:r>
                    </a:p>
                  </a:txBody>
                  <a:tcPr marT="45669" marB="4566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977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“Date rape” describes forcible sexual intercourse between two people who have a pre-existing relationship.</a:t>
                      </a:r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True</a:t>
                      </a:r>
                    </a:p>
                  </a:txBody>
                  <a:tcPr marT="45669" marB="4566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8717239"/>
      </p:ext>
    </p:extLst>
  </p:cSld>
  <p:clrMapOvr>
    <a:masterClrMapping/>
  </p:clrMapOvr>
</p:sld>
</file>

<file path=ppt/theme/theme1.xml><?xml version="1.0" encoding="utf-8"?>
<a:theme xmlns:a="http://schemas.openxmlformats.org/drawingml/2006/main" name="ppt8380.t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3109B494078548A48759A50C1613A2" ma:contentTypeVersion="13" ma:contentTypeDescription="Create a new document." ma:contentTypeScope="" ma:versionID="2d75a9df917ad9a4a7723fa1ef1cd5a4">
  <xsd:schema xmlns:xsd="http://www.w3.org/2001/XMLSchema" xmlns:xs="http://www.w3.org/2001/XMLSchema" xmlns:p="http://schemas.microsoft.com/office/2006/metadata/properties" xmlns:ns3="6af4ec05-1ed8-42e6-93bc-48eb8485468f" xmlns:ns4="55c658d7-b53f-4479-a822-76550e518923" targetNamespace="http://schemas.microsoft.com/office/2006/metadata/properties" ma:root="true" ma:fieldsID="912f42c24e382335e3f7b816f8fedb9e" ns3:_="" ns4:_="">
    <xsd:import namespace="6af4ec05-1ed8-42e6-93bc-48eb8485468f"/>
    <xsd:import namespace="55c658d7-b53f-4479-a822-76550e5189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f4ec05-1ed8-42e6-93bc-48eb848546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c658d7-b53f-4479-a822-76550e51892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E0BC7AB-5200-4D9B-A822-3DA2E57114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9FBACD9-A466-4AAE-8705-4236165DC9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f4ec05-1ed8-42e6-93bc-48eb8485468f"/>
    <ds:schemaRef ds:uri="55c658d7-b53f-4479-a822-76550e5189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C9A9D74-0DD5-42A6-A721-DB2C983A57B1}">
  <ds:schemaRefs>
    <ds:schemaRef ds:uri="http://schemas.openxmlformats.org/package/2006/metadata/core-properties"/>
    <ds:schemaRef ds:uri="55c658d7-b53f-4479-a822-76550e518923"/>
    <ds:schemaRef ds:uri="http://purl.org/dc/dcmitype/"/>
    <ds:schemaRef ds:uri="http://schemas.microsoft.com/office/2006/documentManagement/types"/>
    <ds:schemaRef ds:uri="http://purl.org/dc/terms/"/>
    <ds:schemaRef ds:uri="6af4ec05-1ed8-42e6-93bc-48eb8485468f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ppt8380.tmp</Template>
  <TotalTime>333</TotalTime>
  <Words>533</Words>
  <Application>Microsoft Office PowerPoint</Application>
  <PresentationFormat>On-screen Show (4:3)</PresentationFormat>
  <Paragraphs>141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Arial Narrow</vt:lpstr>
      <vt:lpstr>Calibri</vt:lpstr>
      <vt:lpstr>Times New Roman</vt:lpstr>
      <vt:lpstr>Wingdings</vt:lpstr>
      <vt:lpstr>ppt8380.tmp</vt:lpstr>
      <vt:lpstr>Freedom Independence Transition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Colleen</dc:creator>
  <cp:lastModifiedBy>Bev Graves</cp:lastModifiedBy>
  <cp:revision>8</cp:revision>
  <dcterms:created xsi:type="dcterms:W3CDTF">2019-10-24T14:26:20Z</dcterms:created>
  <dcterms:modified xsi:type="dcterms:W3CDTF">2019-12-17T18:21:23Z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0x010100ED3109B494078548A48759A50C1613A2</vt:lpwstr>
  </property>
</Properties>
</file>