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sldIdLst>
    <p:sldId id="256" r:id="rId5"/>
    <p:sldId id="320" r:id="rId6"/>
    <p:sldId id="258" r:id="rId7"/>
    <p:sldId id="321" r:id="rId8"/>
    <p:sldId id="322" r:id="rId9"/>
    <p:sldId id="323" r:id="rId10"/>
    <p:sldId id="324" r:id="rId11"/>
    <p:sldId id="325" r:id="rId12"/>
    <p:sldId id="326" r:id="rId13"/>
    <p:sldId id="328" r:id="rId14"/>
    <p:sldId id="334" r:id="rId15"/>
    <p:sldId id="335" r:id="rId16"/>
    <p:sldId id="331" r:id="rId17"/>
    <p:sldId id="332" r:id="rId18"/>
    <p:sldId id="330" r:id="rId19"/>
    <p:sldId id="342" r:id="rId20"/>
    <p:sldId id="336" r:id="rId21"/>
    <p:sldId id="340" r:id="rId22"/>
    <p:sldId id="329" r:id="rId23"/>
    <p:sldId id="333" r:id="rId24"/>
    <p:sldId id="34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xmlns="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F39C7-8DF6-4617-B50B-81A6D111CC38}" v="409" dt="2019-12-10T19:19:46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5" autoAdjust="0"/>
    <p:restoredTop sz="94542" autoAdjust="0"/>
  </p:normalViewPr>
  <p:slideViewPr>
    <p:cSldViewPr snapToGrid="0" snapToObjects="1">
      <p:cViewPr varScale="1">
        <p:scale>
          <a:sx n="63" d="100"/>
          <a:sy n="63" d="100"/>
        </p:scale>
        <p:origin x="-1373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7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22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CA7FBA9-25EA-4855-956C-5D15051D3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C265CA73-1851-4522-9171-B17D7836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24043019"/>
              </p:ext>
            </p:extLst>
          </p:nvPr>
        </p:nvGraphicFramePr>
        <p:xfrm>
          <a:off x="84222" y="1600198"/>
          <a:ext cx="8999620" cy="4721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2858">
                  <a:extLst>
                    <a:ext uri="{9D8B030D-6E8A-4147-A177-3AD203B41FA5}"/>
                  </a:extLst>
                </a:gridCol>
                <a:gridCol w="5086762">
                  <a:extLst>
                    <a:ext uri="{9D8B030D-6E8A-4147-A177-3AD203B41FA5}"/>
                  </a:extLst>
                </a:gridCol>
              </a:tblGrid>
              <a:tr h="810858">
                <a:tc>
                  <a:txBody>
                    <a:bodyPr/>
                    <a:lstStyle/>
                    <a:p>
                      <a:r>
                        <a:rPr lang="en-US" sz="1800" b="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If you’re 18 and at college, most people are going to overlook your drinking.</a:t>
                      </a:r>
                      <a:endParaRPr lang="en-US" sz="18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3122" marB="43122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T="43122" marB="43122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89591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am</a:t>
                      </a: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 liable if someone under 21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crashes my 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party 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without my permission to be 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there and drinks..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3122" marB="43122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T="43122" marB="43122">
                    <a:noFill/>
                  </a:tcPr>
                </a:tc>
                <a:extLst>
                  <a:ext uri="{0D108BD9-81ED-4DB2-BD59-A6C34878D82A}"/>
                </a:extLst>
              </a:tr>
              <a:tr h="89591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If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I have been drinking but call for help for a buddy who is overdosing, I can get in trouble.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3122" marB="43122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T="43122" marB="43122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1688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If </a:t>
                      </a: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I smell of alcohol but am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not drinking at a tailgate, I can still be arrested.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3122" marB="43122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T="43122" marB="43122">
                    <a:noFill/>
                  </a:tcPr>
                </a:tc>
                <a:extLst>
                  <a:ext uri="{0D108BD9-81ED-4DB2-BD59-A6C34878D82A}"/>
                </a:extLst>
              </a:tr>
              <a:tr h="89591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I can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be arrested if my friend has drugs on him but</a:t>
                      </a:r>
                      <a:r>
                        <a:rPr lang="en-US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I don’t when the cops pull us over.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3122" marB="43122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T="43122" marB="43122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39" y="4539459"/>
            <a:ext cx="1401760" cy="154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73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55032" y="1503946"/>
            <a:ext cx="70625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/>
              <a:t>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Don’t</a:t>
            </a:r>
            <a:r>
              <a:rPr lang="en-US" altLang="en-US" sz="2800" dirty="0"/>
              <a:t> most people overlook the drinking of       	alcohol by an </a:t>
            </a:r>
            <a:r>
              <a:rPr lang="en-US" altLang="en-US" sz="2800" dirty="0" smtClean="0"/>
              <a:t>18-year-old?</a:t>
            </a:r>
            <a:endParaRPr lang="en-US" sz="2000" dirty="0"/>
          </a:p>
        </p:txBody>
      </p:sp>
      <p:pic>
        <p:nvPicPr>
          <p:cNvPr id="8" name="Picture 5" descr="C:\Users\bev\Desktop\drin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30" y="3027947"/>
            <a:ext cx="23082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Users\bev\Desktop\drink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821" y="3027947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74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30968" y="1732547"/>
            <a:ext cx="57270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Only three exceptions...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		 Parental consent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		 Religious Service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		 Doctor’s prescription</a:t>
            </a:r>
          </a:p>
        </p:txBody>
      </p:sp>
      <p:pic>
        <p:nvPicPr>
          <p:cNvPr id="5" name="Picture 5" descr="C:\Users\bev\Desktop\prescription p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285" y="4455444"/>
            <a:ext cx="3300662" cy="18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prescrip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193516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38988" y="1864896"/>
            <a:ext cx="63304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Can I get in trouble if I have a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party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and 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some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of the people drinking aren’t 21?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:\Users\bev\AppData\Local\Microsoft\Windows\Temporary Internet Files\Content.IE5\PYDQGZ8S\200px-Troublelogo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90" y="3474765"/>
            <a:ext cx="5554526" cy="272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2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3925" y="1852863"/>
            <a:ext cx="795287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Yes...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If the police show up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If you allow anyone under 21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to remain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If someone is injured or dies  </a:t>
            </a:r>
          </a:p>
          <a:p>
            <a:endParaRPr lang="en-US" altLang="en-US" dirty="0"/>
          </a:p>
        </p:txBody>
      </p:sp>
      <p:pic>
        <p:nvPicPr>
          <p:cNvPr id="6" name="Picture 5" descr="C:\Users\bev\Desktop\police ca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591" y="2267022"/>
            <a:ext cx="26860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pers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405313"/>
            <a:ext cx="30670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6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15190" y="1913021"/>
            <a:ext cx="7243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What happens if someone crashes my party?</a:t>
            </a:r>
          </a:p>
        </p:txBody>
      </p:sp>
      <p:pic>
        <p:nvPicPr>
          <p:cNvPr id="6" name="Picture 2" descr="C:\Users\bev\AppData\Local\Microsoft\Windows\Temporary Internet Files\Content.IE5\MEVRXRP9\cyberscooty-let-s-party-1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453" y="2901146"/>
            <a:ext cx="5777496" cy="291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75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51283" y="1768642"/>
            <a:ext cx="665525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They are trespassing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can call the police if they</a:t>
            </a:r>
          </a:p>
          <a:p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won’t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leave</a:t>
            </a:r>
          </a:p>
        </p:txBody>
      </p:sp>
      <p:pic>
        <p:nvPicPr>
          <p:cNvPr id="5" name="Picture 5" descr="C:\Users\bev\Desktop\trespass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567" y="2562217"/>
            <a:ext cx="3378689" cy="258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97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94874" y="1636295"/>
            <a:ext cx="67996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What should I do if someone has had too much to drink or is overdosing on drugs and needs medical help?</a:t>
            </a:r>
          </a:p>
        </p:txBody>
      </p:sp>
      <p:pic>
        <p:nvPicPr>
          <p:cNvPr id="8" name="Picture 2" descr="C:\Users\bev\AppData\Local\Microsoft\Windows\Temporary Internet Files\Content.IE5\MEVRXRP9\MooPrescription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200400"/>
            <a:ext cx="3429000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68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39253" y="1612232"/>
            <a:ext cx="530592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Call 911 immediately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Stay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with the person until help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arrives</a:t>
            </a: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Cooperate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with the authorities     </a:t>
            </a:r>
          </a:p>
        </p:txBody>
      </p:sp>
      <p:pic>
        <p:nvPicPr>
          <p:cNvPr id="5" name="Picture 5" descr="C:\Users\bev\Desktop\CP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34" y="3212432"/>
            <a:ext cx="3477598" cy="219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hear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03" y="2724777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22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9884" y="1997243"/>
            <a:ext cx="64266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What about fake IDs or altering my driver’s license to make it read 21?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Users\bev\Desktop\fake i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76600"/>
            <a:ext cx="38687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54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91916" y="1949116"/>
            <a:ext cx="53660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Criminal offense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Stores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ID and are liable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Cameras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roll 24/7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C:\Users\bev\Desktop\camera monit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6750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2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25053" y="1708484"/>
            <a:ext cx="5715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If I have been drinking privately, but then go out in public, say, to a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tailgate,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can I still be arrested?</a:t>
            </a:r>
          </a:p>
        </p:txBody>
      </p:sp>
      <p:pic>
        <p:nvPicPr>
          <p:cNvPr id="6" name="Picture 5" descr="C:\Users\bev\Desktop\tailgate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40" y="3485147"/>
            <a:ext cx="2636392" cy="197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os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237" y="2925037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C:\Users\bev\Desktop\footba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78" y="4983423"/>
            <a:ext cx="2184262" cy="122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96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43789" y="1576137"/>
            <a:ext cx="57849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Yes, and you’re taking a risk...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   Smell is enough for an arrest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   Chance of disorderly conduct</a:t>
            </a:r>
          </a:p>
        </p:txBody>
      </p:sp>
      <p:pic>
        <p:nvPicPr>
          <p:cNvPr id="5" name="Picture 7" descr="C:\Users\bev\Desktop\drinker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55" y="2522621"/>
            <a:ext cx="20097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bev\AppData\Local\Microsoft\Windows\Temporary Internet Files\Content.IE5\DZ2TX0YZ\party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73475"/>
            <a:ext cx="3859213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98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71599" y="1888958"/>
            <a:ext cx="6196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What happens if I am caught drinking and driving between 18 and 20?</a:t>
            </a:r>
          </a:p>
        </p:txBody>
      </p:sp>
      <p:pic>
        <p:nvPicPr>
          <p:cNvPr id="5" name="Picture 7" descr="C:\Users\bev\Desktop\blow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556" y="426352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:\Users\bev\Desktop\arre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2843065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du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37" y="3092367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84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13865" y="1634931"/>
            <a:ext cx="57787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legal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Limit for being drunk is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lower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Charged with OVI  </a:t>
            </a:r>
          </a:p>
        </p:txBody>
      </p:sp>
      <p:pic>
        <p:nvPicPr>
          <p:cNvPr id="1027" name="Picture 3" descr="C:\Users\bev\Desktop\imag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526" y="4262437"/>
            <a:ext cx="4475748" cy="19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92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45369" y="1515979"/>
            <a:ext cx="4812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What happens if I am arrested for possession of drugs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Users\bev\Desktop\dru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385" y="2935288"/>
            <a:ext cx="403860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9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88168" y="1503947"/>
            <a:ext cx="56044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It depends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...Ohio has five drug “Schedules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    Type of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drug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Amount 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of drug </a:t>
            </a:r>
          </a:p>
        </p:txBody>
      </p:sp>
      <p:pic>
        <p:nvPicPr>
          <p:cNvPr id="6" name="Picture 6" descr="C:\Users\bev\AppData\Local\Microsoft\Windows\Temporary Internet Files\Content.IE5\MEVRXRP9\7391166374_dddeceaff5_z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263" y="4306122"/>
            <a:ext cx="1965158" cy="218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6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19727" y="1720518"/>
            <a:ext cx="61481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If we are stopped by the police and I am riding with someone who is carrying drugs, can I be charged with possession when the drugs aren’t mine?</a:t>
            </a:r>
          </a:p>
        </p:txBody>
      </p:sp>
      <p:pic>
        <p:nvPicPr>
          <p:cNvPr id="5" name="Picture 2" descr="C:\Users\bev\AppData\Local\Microsoft\Windows\Temporary Internet Files\Content.IE5\PYDQGZ8S\Brazilian_Federal_Highway_Polic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6378">
            <a:off x="2953918" y="3943463"/>
            <a:ext cx="307975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3610" y="1624514"/>
            <a:ext cx="71966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Not-so-easy answer is “yes,” if found in the car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Access to take possession</a:t>
            </a: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(gray area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    Defense if not found on you  </a:t>
            </a:r>
          </a:p>
        </p:txBody>
      </p:sp>
      <p:pic>
        <p:nvPicPr>
          <p:cNvPr id="6" name="Picture 5" descr="C:\Users\bev\Desktop\it wasnt m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43200"/>
            <a:ext cx="2855913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bev\Desktop\justi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1508">
            <a:off x="1698408" y="4602685"/>
            <a:ext cx="2333741" cy="163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07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3BBA96-00BB-4408-9C7F-CF82ADDD3A10}"/>
              </a:ext>
            </a:extLst>
          </p:cNvPr>
          <p:cNvSpPr txBox="1"/>
          <p:nvPr/>
        </p:nvSpPr>
        <p:spPr>
          <a:xfrm>
            <a:off x="5698434" y="304800"/>
            <a:ext cx="298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Narrow" panose="020B0606020202030204" pitchFamily="34" charset="0"/>
              </a:rPr>
              <a:t>Having Fun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54194682"/>
              </p:ext>
            </p:extLst>
          </p:nvPr>
        </p:nvGraphicFramePr>
        <p:xfrm>
          <a:off x="457200" y="1676400"/>
          <a:ext cx="8153400" cy="4759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/>
                  </a:extLst>
                </a:gridCol>
                <a:gridCol w="4076700">
                  <a:extLst>
                    <a:ext uri="{9D8B030D-6E8A-4147-A177-3AD203B41FA5}"/>
                  </a:extLst>
                </a:gridCol>
              </a:tblGrid>
              <a:tr h="756796">
                <a:tc>
                  <a:txBody>
                    <a:bodyPr/>
                    <a:lstStyle/>
                    <a:p>
                      <a:r>
                        <a:rPr lang="en-US" sz="1800" b="0" baseline="0" dirty="0">
                          <a:solidFill>
                            <a:srgbClr val="002060"/>
                          </a:solidFill>
                        </a:rPr>
                        <a:t>If you’re 18 and at college, most people are going to overlook your drinking.</a:t>
                      </a:r>
                      <a:endParaRPr 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3118" marB="4311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/>
                        <a:t> 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</a:rPr>
                        <a:t>Not necessarily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43118" marB="4311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965889">
                <a:tc>
                  <a:txBody>
                    <a:bodyPr/>
                    <a:lstStyle/>
                    <a:p>
                      <a:r>
                        <a:rPr lang="en-US" sz="1800" dirty="0"/>
                        <a:t>I</a:t>
                      </a:r>
                      <a:r>
                        <a:rPr lang="en-US" sz="1800" baseline="0" dirty="0"/>
                        <a:t> am</a:t>
                      </a:r>
                      <a:r>
                        <a:rPr lang="en-US" sz="1800" dirty="0"/>
                        <a:t> liable if someone under 21</a:t>
                      </a:r>
                      <a:r>
                        <a:rPr lang="en-US" sz="1800" baseline="0" dirty="0"/>
                        <a:t> crashes my </a:t>
                      </a:r>
                      <a:r>
                        <a:rPr lang="en-US" sz="1800" baseline="0" dirty="0" smtClean="0"/>
                        <a:t>party </a:t>
                      </a:r>
                      <a:r>
                        <a:rPr lang="en-US" sz="1800" baseline="0" dirty="0"/>
                        <a:t>without my permission to be </a:t>
                      </a:r>
                      <a:r>
                        <a:rPr lang="en-US" sz="1800" baseline="0" dirty="0" smtClean="0"/>
                        <a:t>there and drinks.</a:t>
                      </a:r>
                      <a:endParaRPr lang="en-US" sz="1800" dirty="0"/>
                    </a:p>
                  </a:txBody>
                  <a:tcPr marT="43118" marB="4311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3118" marB="43118">
                    <a:noFill/>
                  </a:tcPr>
                </a:tc>
                <a:extLst>
                  <a:ext uri="{0D108BD9-81ED-4DB2-BD59-A6C34878D82A}"/>
                </a:extLst>
              </a:tr>
              <a:tr h="943942">
                <a:tc>
                  <a:txBody>
                    <a:bodyPr/>
                    <a:lstStyle/>
                    <a:p>
                      <a:r>
                        <a:rPr lang="en-US" sz="1800" dirty="0"/>
                        <a:t>If</a:t>
                      </a:r>
                      <a:r>
                        <a:rPr lang="en-US" sz="1800" baseline="0" dirty="0"/>
                        <a:t> I have been drinking but call for help for a buddy who is overdosing, I can get in trouble.</a:t>
                      </a:r>
                      <a:endParaRPr lang="en-US" sz="1800" dirty="0"/>
                    </a:p>
                  </a:txBody>
                  <a:tcPr marT="43118" marB="4311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3118" marB="4311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1835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If I smell of alcohol but am</a:t>
                      </a:r>
                      <a:r>
                        <a:rPr lang="en-US" sz="1800" baseline="0" dirty="0"/>
                        <a:t> not drinking at a tailgate, I can still be arrested.</a:t>
                      </a:r>
                      <a:endParaRPr lang="en-US" sz="1800" dirty="0"/>
                    </a:p>
                    <a:p>
                      <a:endParaRPr lang="en-US" sz="1800" dirty="0"/>
                    </a:p>
                  </a:txBody>
                  <a:tcPr marT="43118" marB="4311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3118" marB="43118">
                    <a:noFill/>
                  </a:tcPr>
                </a:tc>
                <a:extLst>
                  <a:ext uri="{0D108BD9-81ED-4DB2-BD59-A6C34878D82A}"/>
                </a:extLst>
              </a:tr>
              <a:tr h="909192">
                <a:tc>
                  <a:txBody>
                    <a:bodyPr/>
                    <a:lstStyle/>
                    <a:p>
                      <a:r>
                        <a:rPr lang="en-US" sz="1800" dirty="0"/>
                        <a:t>I can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be arrested if my friend has drugs on him but</a:t>
                      </a:r>
                      <a:r>
                        <a:rPr lang="en-US" sz="1800" baseline="0" dirty="0"/>
                        <a:t> I don’t when the cops pull us over.</a:t>
                      </a:r>
                      <a:endParaRPr lang="en-US" sz="1800" dirty="0"/>
                    </a:p>
                  </a:txBody>
                  <a:tcPr marT="43118" marB="4311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3118" marB="43118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3D11007-23D0-45FE-9A6E-4DA975401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917" y="5116636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9A9D74-0DD5-42A6-A721-DB2C983A57B1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55c658d7-b53f-4479-a822-76550e518923"/>
    <ds:schemaRef ds:uri="6af4ec05-1ed8-42e6-93bc-48eb8485468f"/>
  </ds:schemaRefs>
</ds:datastoreItem>
</file>

<file path=customXml/itemProps2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335</TotalTime>
  <Words>553</Words>
  <Application>Microsoft Office PowerPoint</Application>
  <PresentationFormat>On-screen Show (4:3)</PresentationFormat>
  <Paragraphs>99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</cp:lastModifiedBy>
  <cp:revision>11</cp:revision>
  <dcterms:created xsi:type="dcterms:W3CDTF">2019-10-24T14:26:20Z</dcterms:created>
  <dcterms:modified xsi:type="dcterms:W3CDTF">2020-10-26T16:58:00Z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