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</p:sldMasterIdLst>
  <p:notesMasterIdLst>
    <p:notesMasterId r:id="rId37"/>
  </p:notesMasterIdLst>
  <p:sldIdLst>
    <p:sldId id="256" r:id="rId5"/>
    <p:sldId id="258" r:id="rId6"/>
    <p:sldId id="262" r:id="rId7"/>
    <p:sldId id="268" r:id="rId8"/>
    <p:sldId id="272" r:id="rId9"/>
    <p:sldId id="270" r:id="rId10"/>
    <p:sldId id="264" r:id="rId11"/>
    <p:sldId id="265" r:id="rId12"/>
    <p:sldId id="274" r:id="rId13"/>
    <p:sldId id="275" r:id="rId14"/>
    <p:sldId id="276" r:id="rId15"/>
    <p:sldId id="279" r:id="rId16"/>
    <p:sldId id="280" r:id="rId17"/>
    <p:sldId id="284" r:id="rId18"/>
    <p:sldId id="288" r:id="rId19"/>
    <p:sldId id="291" r:id="rId20"/>
    <p:sldId id="290" r:id="rId21"/>
    <p:sldId id="289" r:id="rId22"/>
    <p:sldId id="285" r:id="rId23"/>
    <p:sldId id="293" r:id="rId24"/>
    <p:sldId id="292" r:id="rId25"/>
    <p:sldId id="294" r:id="rId26"/>
    <p:sldId id="295" r:id="rId27"/>
    <p:sldId id="298" r:id="rId28"/>
    <p:sldId id="299" r:id="rId29"/>
    <p:sldId id="296" r:id="rId30"/>
    <p:sldId id="300" r:id="rId31"/>
    <p:sldId id="307" r:id="rId32"/>
    <p:sldId id="297" r:id="rId33"/>
    <p:sldId id="301" r:id="rId34"/>
    <p:sldId id="302" r:id="rId35"/>
    <p:sldId id="303" r:id="rId3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2E52574E-DB17-4A45-A722-BE568E736B02}">
          <p14:sldIdLst>
            <p14:sldId id="256"/>
            <p14:sldId id="258"/>
            <p14:sldId id="262"/>
            <p14:sldId id="268"/>
            <p14:sldId id="272"/>
            <p14:sldId id="270"/>
            <p14:sldId id="264"/>
            <p14:sldId id="265"/>
            <p14:sldId id="274"/>
            <p14:sldId id="275"/>
            <p14:sldId id="276"/>
            <p14:sldId id="279"/>
            <p14:sldId id="280"/>
            <p14:sldId id="284"/>
            <p14:sldId id="288"/>
            <p14:sldId id="291"/>
            <p14:sldId id="290"/>
            <p14:sldId id="289"/>
            <p14:sldId id="285"/>
          </p14:sldIdLst>
        </p14:section>
        <p14:section name="Untitled Section" id="{B6815254-9A1C-43F1-B17D-BD030432CB80}">
          <p14:sldIdLst>
            <p14:sldId id="293"/>
            <p14:sldId id="292"/>
            <p14:sldId id="294"/>
            <p14:sldId id="295"/>
            <p14:sldId id="298"/>
            <p14:sldId id="299"/>
            <p14:sldId id="296"/>
            <p14:sldId id="300"/>
          </p14:sldIdLst>
        </p14:section>
        <p14:section name="Untitled Section" id="{6FC2457D-D56C-458A-9C2E-52691243FB30}">
          <p14:sldIdLst>
            <p14:sldId id="307"/>
            <p14:sldId id="297"/>
            <p14:sldId id="301"/>
            <p14:sldId id="302"/>
            <p14:sldId id="303"/>
          </p14:sldIdLst>
        </p14:section>
      </p14:sectionLst>
    </p:ex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Bev Graves" initials="BG" lastIdx="1" clrIdx="0">
    <p:extLst>
      <p:ext uri="{19B8F6BF-5375-455C-9EA6-DF929625EA0E}">
        <p15:presenceInfo xmlns:p15="http://schemas.microsoft.com/office/powerpoint/2012/main" xmlns="" userId="S::bgraves@osbf.net::daddf667-9e89-4b22-8e64-50e127fc8292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109" autoAdjust="0"/>
    <p:restoredTop sz="94542" autoAdjust="0"/>
  </p:normalViewPr>
  <p:slideViewPr>
    <p:cSldViewPr snapToGrid="0" snapToObjects="1">
      <p:cViewPr varScale="1">
        <p:scale>
          <a:sx n="82" d="100"/>
          <a:sy n="82" d="100"/>
        </p:scale>
        <p:origin x="-1421" y="-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notesMaster" Target="notesMasters/notesMaster1.xml"/><Relationship Id="rId40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39C4484-D1F0-43F9-90C6-D8EBC7D5CD6D}" type="datetimeFigureOut">
              <a:rPr lang="en-US" smtClean="0"/>
              <a:t>11/3/2020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3F3B8F4-148D-4AA3-B7BC-29AF9FE6AD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70703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F3B8F4-148D-4AA3-B7BC-29AF9FE6AD22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58800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7756E-2338-B04D-8DEF-8D68D8301AD7}" type="datetimeFigureOut">
              <a:rPr lang="en-US" smtClean="0"/>
              <a:t>11/3/2020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BC3775-2DF5-3544-A643-FCF1AF3696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52228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7756E-2338-B04D-8DEF-8D68D8301AD7}" type="datetimeFigureOut">
              <a:rPr lang="en-US" smtClean="0"/>
              <a:t>11/3/2020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BC3775-2DF5-3544-A643-FCF1AF3696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66957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87756E-2338-B04D-8DEF-8D68D8301AD7}" type="datetimeFigureOut">
              <a:rPr lang="en-US" smtClean="0"/>
              <a:t>11/3/2020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BC3775-2DF5-3544-A643-FCF1AF3696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99808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3.png"/><Relationship Id="rId4" Type="http://schemas.openxmlformats.org/officeDocument/2006/relationships/hyperlink" Target="http://russellproctor.files.wordpress.com/2013/06/screen-shot-2013-04-02-at-2_59_29-pm.png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7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0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2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xmlns="" id="{7731CDAF-4F41-4609-A665-325D5EEBBC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92707" y="0"/>
            <a:ext cx="8133522" cy="8264595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en-US" cap="none" dirty="0"/>
              <a:t/>
            </a:r>
            <a:br>
              <a:rPr lang="en-US" altLang="en-US" cap="none" dirty="0"/>
            </a:br>
            <a:r>
              <a:rPr lang="en-US" altLang="en-US" cap="none" dirty="0"/>
              <a:t/>
            </a:r>
            <a:br>
              <a:rPr lang="en-US" altLang="en-US" cap="none" dirty="0"/>
            </a:br>
            <a:r>
              <a:rPr lang="en-US" altLang="en-US" sz="2400" b="1" cap="none" dirty="0"/>
              <a:t/>
            </a:r>
            <a:br>
              <a:rPr lang="en-US" altLang="en-US" sz="2400" b="1" cap="none" dirty="0"/>
            </a:br>
            <a:endParaRPr lang="en-US" altLang="en-US" b="1" cap="none" dirty="0"/>
          </a:p>
        </p:txBody>
      </p:sp>
      <p:pic>
        <p:nvPicPr>
          <p:cNvPr id="6" name="Picture 5" descr="B4USENDTRANSPARENT.png">
            <a:extLst>
              <a:ext uri="{FF2B5EF4-FFF2-40B4-BE49-F238E27FC236}">
                <a16:creationId xmlns:a16="http://schemas.microsoft.com/office/drawing/2014/main" xmlns="" id="{97783B97-80A6-4B13-9333-EA5C1A2203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51222" y="3133818"/>
            <a:ext cx="3616491" cy="233336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664497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ontent Placeholder 2" descr="C:\Users\bev\Desktop\definition of sexting.jpg">
            <a:extLst>
              <a:ext uri="{FF2B5EF4-FFF2-40B4-BE49-F238E27FC236}">
                <a16:creationId xmlns:a16="http://schemas.microsoft.com/office/drawing/2014/main" xmlns="" id="{93E89A7F-4699-41E7-A7EA-63AA10279F6E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447800" y="1676400"/>
            <a:ext cx="2851150" cy="4495800"/>
          </a:xfrm>
          <a:noFill/>
        </p:spPr>
      </p:pic>
      <p:pic>
        <p:nvPicPr>
          <p:cNvPr id="5" name="Picture 3" descr="C:\Users\bev\Desktop\sex picture.png">
            <a:extLst>
              <a:ext uri="{FF2B5EF4-FFF2-40B4-BE49-F238E27FC236}">
                <a16:creationId xmlns:a16="http://schemas.microsoft.com/office/drawing/2014/main" xmlns="" id="{B6B224C4-01F7-4499-B09D-47413F59EA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0" y="1676400"/>
            <a:ext cx="2235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982A5386-5F71-4D98-A2AF-A9434927F491}"/>
              </a:ext>
            </a:extLst>
          </p:cNvPr>
          <p:cNvSpPr txBox="1"/>
          <p:nvPr/>
        </p:nvSpPr>
        <p:spPr>
          <a:xfrm>
            <a:off x="6967330" y="420469"/>
            <a:ext cx="31573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Arial Narrow" panose="020B0606020202030204" pitchFamily="34" charset="0"/>
              </a:rPr>
              <a:t>Definitions</a:t>
            </a:r>
          </a:p>
        </p:txBody>
      </p:sp>
    </p:spTree>
    <p:extLst>
      <p:ext uri="{BB962C8B-B14F-4D97-AF65-F5344CB8AC3E}">
        <p14:creationId xmlns:p14="http://schemas.microsoft.com/office/powerpoint/2010/main" val="2739746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>
            <a:extLst>
              <a:ext uri="{FF2B5EF4-FFF2-40B4-BE49-F238E27FC236}">
                <a16:creationId xmlns:a16="http://schemas.microsoft.com/office/drawing/2014/main" xmlns="" id="{1BF8FF39-B14A-4513-AA42-4E3D674E653C}"/>
              </a:ext>
            </a:extLst>
          </p:cNvPr>
          <p:cNvSpPr txBox="1">
            <a:spLocks/>
          </p:cNvSpPr>
          <p:nvPr/>
        </p:nvSpPr>
        <p:spPr>
          <a:xfrm>
            <a:off x="838200" y="1524000"/>
            <a:ext cx="8153400" cy="449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Cyber bullying is the  use of online activities to harass…torment…humiliate…embarrass…badmouth</a:t>
            </a:r>
          </a:p>
          <a:p>
            <a:pPr marL="0" indent="0">
              <a:buNone/>
            </a:pP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be mean to others.</a:t>
            </a:r>
          </a:p>
          <a:p>
            <a:endParaRPr lang="en-US" altLang="en-US" dirty="0"/>
          </a:p>
        </p:txBody>
      </p:sp>
      <p:pic>
        <p:nvPicPr>
          <p:cNvPr id="7" name="Picture 5" descr="C:\Users\bev\Desktop\cyberbullying.png">
            <a:extLst>
              <a:ext uri="{FF2B5EF4-FFF2-40B4-BE49-F238E27FC236}">
                <a16:creationId xmlns:a16="http://schemas.microsoft.com/office/drawing/2014/main" xmlns="" id="{B50CAFE8-630C-42F3-97EE-762EC3D820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3429000"/>
            <a:ext cx="2743200" cy="2520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6" descr="C:\Users\bev\Desktop\kid bullying.jpg">
            <a:extLst>
              <a:ext uri="{FF2B5EF4-FFF2-40B4-BE49-F238E27FC236}">
                <a16:creationId xmlns:a16="http://schemas.microsoft.com/office/drawing/2014/main" xmlns="" id="{E490AA34-6091-4A62-BDC6-5953D22B46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3429000"/>
            <a:ext cx="3352800" cy="2232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1D6A7029-FD8A-4874-BFF9-E4948B730DAA}"/>
              </a:ext>
            </a:extLst>
          </p:cNvPr>
          <p:cNvSpPr txBox="1"/>
          <p:nvPr/>
        </p:nvSpPr>
        <p:spPr>
          <a:xfrm>
            <a:off x="7022237" y="363985"/>
            <a:ext cx="26277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Arial Narrow" panose="020B0606020202030204" pitchFamily="34" charset="0"/>
              </a:rPr>
              <a:t>Definitions</a:t>
            </a:r>
          </a:p>
        </p:txBody>
      </p:sp>
    </p:spTree>
    <p:extLst>
      <p:ext uri="{BB962C8B-B14F-4D97-AF65-F5344CB8AC3E}">
        <p14:creationId xmlns:p14="http://schemas.microsoft.com/office/powerpoint/2010/main" val="3961724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2EFC315F-04DC-46B1-AD5C-EC08CE15046B}"/>
              </a:ext>
            </a:extLst>
          </p:cNvPr>
          <p:cNvSpPr/>
          <p:nvPr/>
        </p:nvSpPr>
        <p:spPr>
          <a:xfrm>
            <a:off x="1828801" y="1519297"/>
            <a:ext cx="6367669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It’s “electronic aggression” mostly over cellphones…computers…and tablets.</a:t>
            </a:r>
          </a:p>
          <a:p>
            <a:endParaRPr lang="en-US" altLang="en-US" sz="3200" dirty="0"/>
          </a:p>
        </p:txBody>
      </p:sp>
      <p:pic>
        <p:nvPicPr>
          <p:cNvPr id="7" name="Picture 2" descr="C:\Users\bev\Desktop\u r ugly.jpg">
            <a:extLst>
              <a:ext uri="{FF2B5EF4-FFF2-40B4-BE49-F238E27FC236}">
                <a16:creationId xmlns:a16="http://schemas.microsoft.com/office/drawing/2014/main" xmlns="" id="{D3205F30-D916-450D-AD58-3655B1C818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9759" y="3124200"/>
            <a:ext cx="2001838" cy="3224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 descr="C:\Users\bev\Desktop\kids laughing.jpg">
            <a:extLst>
              <a:ext uri="{FF2B5EF4-FFF2-40B4-BE49-F238E27FC236}">
                <a16:creationId xmlns:a16="http://schemas.microsoft.com/office/drawing/2014/main" xmlns="" id="{4D857F85-DD01-4E13-B5A6-1E4D4191E9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8483" y="3217638"/>
            <a:ext cx="2947987" cy="2005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8B9C73DF-9167-40CD-BE49-0AEF83D52497}"/>
              </a:ext>
            </a:extLst>
          </p:cNvPr>
          <p:cNvSpPr txBox="1"/>
          <p:nvPr/>
        </p:nvSpPr>
        <p:spPr>
          <a:xfrm>
            <a:off x="6957391" y="403098"/>
            <a:ext cx="20938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Arial Narrow" panose="020B0606020202030204" pitchFamily="34" charset="0"/>
              </a:rPr>
              <a:t>Definitions</a:t>
            </a:r>
          </a:p>
        </p:txBody>
      </p:sp>
    </p:spTree>
    <p:extLst>
      <p:ext uri="{BB962C8B-B14F-4D97-AF65-F5344CB8AC3E}">
        <p14:creationId xmlns:p14="http://schemas.microsoft.com/office/powerpoint/2010/main" val="2333255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A9DC8C85-61DE-4A1B-8611-42637F505B45}"/>
              </a:ext>
            </a:extLst>
          </p:cNvPr>
          <p:cNvSpPr/>
          <p:nvPr/>
        </p:nvSpPr>
        <p:spPr>
          <a:xfrm>
            <a:off x="1298713" y="1802297"/>
            <a:ext cx="6904383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87% have witnessed cyberbullying</a:t>
            </a:r>
          </a:p>
          <a:p>
            <a:endParaRPr lang="en-US" alt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59%  have been cyberbullied</a:t>
            </a:r>
          </a:p>
          <a:p>
            <a:endParaRPr lang="en-US" alt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Teens are 7 times more likely to experience cyberbullying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2" descr="C:\Users\bev\Desktop\distresssed girl.jpg">
            <a:extLst>
              <a:ext uri="{FF2B5EF4-FFF2-40B4-BE49-F238E27FC236}">
                <a16:creationId xmlns:a16="http://schemas.microsoft.com/office/drawing/2014/main" xmlns="" id="{31FD2EAD-D352-4606-B586-879F6D6B15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5001" y="4599222"/>
            <a:ext cx="2454275" cy="163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E7820EEE-47BB-4C1D-923A-6E91F2194F4E}"/>
              </a:ext>
            </a:extLst>
          </p:cNvPr>
          <p:cNvSpPr txBox="1"/>
          <p:nvPr/>
        </p:nvSpPr>
        <p:spPr>
          <a:xfrm>
            <a:off x="7023652" y="355107"/>
            <a:ext cx="21203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Arial Narrow" panose="020B0606020202030204" pitchFamily="34" charset="0"/>
              </a:rPr>
              <a:t>Fast Facts</a:t>
            </a:r>
          </a:p>
        </p:txBody>
      </p:sp>
    </p:spTree>
    <p:extLst>
      <p:ext uri="{BB962C8B-B14F-4D97-AF65-F5344CB8AC3E}">
        <p14:creationId xmlns:p14="http://schemas.microsoft.com/office/powerpoint/2010/main" val="1009896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C5DD7C91-91ED-415E-9A47-55E259653B63}"/>
              </a:ext>
            </a:extLst>
          </p:cNvPr>
          <p:cNvSpPr/>
          <p:nvPr/>
        </p:nvSpPr>
        <p:spPr>
          <a:xfrm>
            <a:off x="1007165" y="1785041"/>
            <a:ext cx="6586331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in 7 teens have posted sexually suggestive messages and 1 in 4 have received them.</a:t>
            </a:r>
          </a:p>
          <a:p>
            <a:endParaRPr lang="en-US" alt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12% forward a sext without consent.</a:t>
            </a:r>
          </a:p>
          <a:p>
            <a:endParaRPr lang="en-US" altLang="en-US" sz="2800" dirty="0"/>
          </a:p>
        </p:txBody>
      </p:sp>
      <p:pic>
        <p:nvPicPr>
          <p:cNvPr id="6" name="Picture 4" descr="C:\Users\bev\Desktop\picture on phone.jpg">
            <a:extLst>
              <a:ext uri="{FF2B5EF4-FFF2-40B4-BE49-F238E27FC236}">
                <a16:creationId xmlns:a16="http://schemas.microsoft.com/office/drawing/2014/main" xmlns="" id="{0D9C9065-2B4A-4E2C-B71F-5274087B1D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4034" y="4031810"/>
            <a:ext cx="3048000" cy="2073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35783FD9-DADF-4C00-AD05-B9E4592FD6E4}"/>
              </a:ext>
            </a:extLst>
          </p:cNvPr>
          <p:cNvSpPr txBox="1"/>
          <p:nvPr/>
        </p:nvSpPr>
        <p:spPr>
          <a:xfrm>
            <a:off x="6983896" y="488273"/>
            <a:ext cx="21601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Arial Narrow" panose="020B0606020202030204" pitchFamily="34" charset="0"/>
              </a:rPr>
              <a:t>Fast Facts</a:t>
            </a:r>
          </a:p>
        </p:txBody>
      </p:sp>
    </p:spTree>
    <p:extLst>
      <p:ext uri="{BB962C8B-B14F-4D97-AF65-F5344CB8AC3E}">
        <p14:creationId xmlns:p14="http://schemas.microsoft.com/office/powerpoint/2010/main" val="452975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FBB20038-1D25-4A42-97CE-5B49D6D39629}"/>
              </a:ext>
            </a:extLst>
          </p:cNvPr>
          <p:cNvSpPr/>
          <p:nvPr/>
        </p:nvSpPr>
        <p:spPr>
          <a:xfrm>
            <a:off x="1550504" y="1600198"/>
            <a:ext cx="7500731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2.23 billion people on Facebook (1 out of 6)</a:t>
            </a:r>
          </a:p>
          <a:p>
            <a:endParaRPr lang="en-US" alt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336 million active Twitter users (500 million Tweets a day...unfiltered and unchecked)</a:t>
            </a:r>
          </a:p>
          <a:p>
            <a:endParaRPr lang="en-US" alt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One’s accounts are open to these potential numbers</a:t>
            </a:r>
          </a:p>
          <a:p>
            <a:endParaRPr lang="en-US" alt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world is watching...forever</a:t>
            </a:r>
          </a:p>
        </p:txBody>
      </p:sp>
      <p:pic>
        <p:nvPicPr>
          <p:cNvPr id="6" name="Picture 5" descr="C:\Users\bev\Desktop\think global.jpg">
            <a:extLst>
              <a:ext uri="{FF2B5EF4-FFF2-40B4-BE49-F238E27FC236}">
                <a16:creationId xmlns:a16="http://schemas.microsoft.com/office/drawing/2014/main" xmlns="" id="{D693AFC0-39BD-4786-AE1D-B1A0190E7A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1442" y="4996070"/>
            <a:ext cx="3188735" cy="14637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ABE5618B-C2AB-4854-890B-6A29D75D22BC}"/>
              </a:ext>
            </a:extLst>
          </p:cNvPr>
          <p:cNvSpPr txBox="1"/>
          <p:nvPr/>
        </p:nvSpPr>
        <p:spPr>
          <a:xfrm>
            <a:off x="6940280" y="398220"/>
            <a:ext cx="26277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Arial Narrow" panose="020B0606020202030204" pitchFamily="34" charset="0"/>
              </a:rPr>
              <a:t>Fast Facts</a:t>
            </a:r>
          </a:p>
        </p:txBody>
      </p:sp>
    </p:spTree>
    <p:extLst>
      <p:ext uri="{BB962C8B-B14F-4D97-AF65-F5344CB8AC3E}">
        <p14:creationId xmlns:p14="http://schemas.microsoft.com/office/powerpoint/2010/main" val="3886400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F2096144-ED16-4342-86FF-9F202515C4C9}"/>
              </a:ext>
            </a:extLst>
          </p:cNvPr>
          <p:cNvSpPr/>
          <p:nvPr/>
        </p:nvSpPr>
        <p:spPr>
          <a:xfrm>
            <a:off x="457200" y="1868557"/>
            <a:ext cx="3558209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YouTube</a:t>
            </a:r>
          </a:p>
          <a:p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Snapchat</a:t>
            </a:r>
          </a:p>
          <a:p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Musical.ly</a:t>
            </a:r>
          </a:p>
          <a:p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Viber</a:t>
            </a:r>
          </a:p>
          <a:p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WeChat</a:t>
            </a:r>
          </a:p>
          <a:p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WhatsApp</a:t>
            </a:r>
          </a:p>
          <a:p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Instagram</a:t>
            </a:r>
          </a:p>
          <a:p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Twitter</a:t>
            </a:r>
          </a:p>
          <a:p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Hundreds more…</a:t>
            </a:r>
          </a:p>
        </p:txBody>
      </p:sp>
      <p:pic>
        <p:nvPicPr>
          <p:cNvPr id="6" name="Picture 5" descr="C:\Users\bev\Desktop\social media names.jpg">
            <a:extLst>
              <a:ext uri="{FF2B5EF4-FFF2-40B4-BE49-F238E27FC236}">
                <a16:creationId xmlns:a16="http://schemas.microsoft.com/office/drawing/2014/main" xmlns="" id="{63134AC5-1947-4704-8760-6C2AA1E133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0268" y="1700666"/>
            <a:ext cx="3733800" cy="2452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6" descr="C:\Users\bev\Desktop\media images.jpg">
            <a:extLst>
              <a:ext uri="{FF2B5EF4-FFF2-40B4-BE49-F238E27FC236}">
                <a16:creationId xmlns:a16="http://schemas.microsoft.com/office/drawing/2014/main" xmlns="" id="{B3BFAC42-490A-4025-B515-0B4844596B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8755" y="4572878"/>
            <a:ext cx="2619375" cy="174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65FDB077-9DBC-4F3E-9A9B-85ECD4980C20}"/>
              </a:ext>
            </a:extLst>
          </p:cNvPr>
          <p:cNvSpPr txBox="1"/>
          <p:nvPr/>
        </p:nvSpPr>
        <p:spPr>
          <a:xfrm>
            <a:off x="6944138" y="392000"/>
            <a:ext cx="21998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Arial Narrow" panose="020B0606020202030204" pitchFamily="34" charset="0"/>
              </a:rPr>
              <a:t>Fast Facts</a:t>
            </a:r>
          </a:p>
        </p:txBody>
      </p:sp>
    </p:spTree>
    <p:extLst>
      <p:ext uri="{BB962C8B-B14F-4D97-AF65-F5344CB8AC3E}">
        <p14:creationId xmlns:p14="http://schemas.microsoft.com/office/powerpoint/2010/main" val="3295559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5CB88D58-071F-45CE-A337-9E02F79B96D7}"/>
              </a:ext>
            </a:extLst>
          </p:cNvPr>
          <p:cNvSpPr/>
          <p:nvPr/>
        </p:nvSpPr>
        <p:spPr>
          <a:xfrm>
            <a:off x="1192695" y="1623897"/>
            <a:ext cx="7600122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en-US" sz="2800" dirty="0">
                <a:latin typeface="Arial Narrow" panose="020B0606020202030204" pitchFamily="34" charset="0"/>
              </a:rPr>
              <a:t>Too often kids sext or cyberbully because they think it’s just a new way to make out, a prank, or “just what kids do nowadays.”</a:t>
            </a:r>
          </a:p>
          <a:p>
            <a:endParaRPr lang="en-US" altLang="en-US" sz="2800" dirty="0">
              <a:latin typeface="Arial Narrow" panose="020B0606020202030204" pitchFamily="34" charset="0"/>
            </a:endParaRPr>
          </a:p>
          <a:p>
            <a:r>
              <a:rPr lang="en-US" altLang="en-US" sz="2800" dirty="0"/>
              <a:t> </a:t>
            </a:r>
          </a:p>
          <a:p>
            <a:endParaRPr lang="en-US" altLang="en-US" sz="2800" dirty="0"/>
          </a:p>
          <a:p>
            <a:endParaRPr lang="en-US" altLang="en-US" sz="2800" dirty="0"/>
          </a:p>
          <a:p>
            <a:endParaRPr lang="en-US" altLang="en-US" sz="2800" dirty="0"/>
          </a:p>
          <a:p>
            <a:endParaRPr lang="en-US" altLang="en-US" sz="2800" dirty="0"/>
          </a:p>
          <a:p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Too often kids can be as mean as they want because they can be anonymous.</a:t>
            </a:r>
          </a:p>
          <a:p>
            <a:endParaRPr lang="en-US" altLang="en-US" sz="1200" dirty="0"/>
          </a:p>
        </p:txBody>
      </p:sp>
      <p:pic>
        <p:nvPicPr>
          <p:cNvPr id="9" name="Picture 8" descr="selenagomez.jpg">
            <a:extLst>
              <a:ext uri="{FF2B5EF4-FFF2-40B4-BE49-F238E27FC236}">
                <a16:creationId xmlns:a16="http://schemas.microsoft.com/office/drawing/2014/main" xmlns="" id="{DE9EA3FE-39B5-425C-989D-BED9C933CC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52600" y="3328816"/>
            <a:ext cx="2819400" cy="1805103"/>
          </a:xfrm>
          <a:prstGeom prst="rect">
            <a:avLst/>
          </a:prstGeom>
          <a:effectLst>
            <a:glow rad="139700">
              <a:schemeClr val="accent6">
                <a:alpha val="75000"/>
              </a:schemeClr>
            </a:glow>
          </a:effectLst>
        </p:spPr>
      </p:pic>
      <p:pic>
        <p:nvPicPr>
          <p:cNvPr id="10" name="Picture 5" descr="C:\Users\bev\Desktop\girl selfie.jpg">
            <a:extLst>
              <a:ext uri="{FF2B5EF4-FFF2-40B4-BE49-F238E27FC236}">
                <a16:creationId xmlns:a16="http://schemas.microsoft.com/office/drawing/2014/main" xmlns="" id="{63175294-83DA-42BE-9363-BC61462EAB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654" y="3359831"/>
            <a:ext cx="2619375" cy="174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D8E11AF5-BC2E-4E52-A0AE-2EA475D5EF11}"/>
              </a:ext>
            </a:extLst>
          </p:cNvPr>
          <p:cNvSpPr txBox="1"/>
          <p:nvPr/>
        </p:nvSpPr>
        <p:spPr>
          <a:xfrm>
            <a:off x="6962341" y="356872"/>
            <a:ext cx="20275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Arial Narrow" panose="020B0606020202030204" pitchFamily="34" charset="0"/>
              </a:rPr>
              <a:t>Fast Facts</a:t>
            </a:r>
          </a:p>
        </p:txBody>
      </p:sp>
    </p:spTree>
    <p:extLst>
      <p:ext uri="{BB962C8B-B14F-4D97-AF65-F5344CB8AC3E}">
        <p14:creationId xmlns:p14="http://schemas.microsoft.com/office/powerpoint/2010/main" val="1273978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313FBB73-6392-48DE-A5D2-D36B8A4C496F}"/>
              </a:ext>
            </a:extLst>
          </p:cNvPr>
          <p:cNvSpPr/>
          <p:nvPr/>
        </p:nvSpPr>
        <p:spPr>
          <a:xfrm>
            <a:off x="1227934" y="1465101"/>
            <a:ext cx="6688131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Some people post hateful comments about…</a:t>
            </a:r>
          </a:p>
          <a:p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Race </a:t>
            </a:r>
          </a:p>
          <a:p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Religion </a:t>
            </a:r>
          </a:p>
          <a:p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Ethnicity </a:t>
            </a:r>
          </a:p>
          <a:p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Personal characteristics</a:t>
            </a:r>
          </a:p>
        </p:txBody>
      </p:sp>
      <p:pic>
        <p:nvPicPr>
          <p:cNvPr id="9" name="Picture 6" descr="C:\Users\bev\Desktop\I hate you.jpg">
            <a:extLst>
              <a:ext uri="{FF2B5EF4-FFF2-40B4-BE49-F238E27FC236}">
                <a16:creationId xmlns:a16="http://schemas.microsoft.com/office/drawing/2014/main" xmlns="" id="{4EA87FDA-C9BD-417C-A232-FA87C69DEC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761" y="3823855"/>
            <a:ext cx="4583732" cy="25215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8" descr="C:\Users\bev\Desktop\Denigration.jpg">
            <a:extLst>
              <a:ext uri="{FF2B5EF4-FFF2-40B4-BE49-F238E27FC236}">
                <a16:creationId xmlns:a16="http://schemas.microsoft.com/office/drawing/2014/main" xmlns="" id="{D11340E5-776F-4010-8EAC-3F4A5BA616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5200" y="3382149"/>
            <a:ext cx="2641600" cy="2676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B198E0FB-E076-4F00-BBFF-1ECBA9D99BFF}"/>
              </a:ext>
            </a:extLst>
          </p:cNvPr>
          <p:cNvSpPr txBox="1"/>
          <p:nvPr/>
        </p:nvSpPr>
        <p:spPr>
          <a:xfrm>
            <a:off x="6997148" y="429994"/>
            <a:ext cx="30082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Arial Narrow" panose="020B0606020202030204" pitchFamily="34" charset="0"/>
              </a:rPr>
              <a:t>Fast Facts</a:t>
            </a:r>
          </a:p>
        </p:txBody>
      </p:sp>
    </p:spTree>
    <p:extLst>
      <p:ext uri="{BB962C8B-B14F-4D97-AF65-F5344CB8AC3E}">
        <p14:creationId xmlns:p14="http://schemas.microsoft.com/office/powerpoint/2010/main" val="4018968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BB6CE470-AE68-48A1-9E87-4C2D0012A82F}"/>
              </a:ext>
            </a:extLst>
          </p:cNvPr>
          <p:cNvSpPr/>
          <p:nvPr/>
        </p:nvSpPr>
        <p:spPr>
          <a:xfrm>
            <a:off x="168551" y="1613118"/>
            <a:ext cx="6539948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Some people…</a:t>
            </a:r>
          </a:p>
          <a:p>
            <a:pPr>
              <a:defRPr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Threaten to hurt someone</a:t>
            </a:r>
          </a:p>
          <a:p>
            <a:pPr>
              <a:defRPr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Tell a person to kill himself</a:t>
            </a:r>
          </a:p>
          <a:p>
            <a:pPr>
              <a:defRPr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Post lies</a:t>
            </a:r>
          </a:p>
        </p:txBody>
      </p:sp>
      <p:pic>
        <p:nvPicPr>
          <p:cNvPr id="9" name="Picture 5" descr="C:\Users\bev\Desktop\cyberbullying.jpg">
            <a:extLst>
              <a:ext uri="{FF2B5EF4-FFF2-40B4-BE49-F238E27FC236}">
                <a16:creationId xmlns:a16="http://schemas.microsoft.com/office/drawing/2014/main" xmlns="" id="{7695A49E-D6E9-4CDF-9CFA-37F88C7C29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4075113"/>
            <a:ext cx="2295525" cy="199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4" descr="C:\Users\bev\Desktop\talking about someone.jpg">
            <a:extLst>
              <a:ext uri="{FF2B5EF4-FFF2-40B4-BE49-F238E27FC236}">
                <a16:creationId xmlns:a16="http://schemas.microsoft.com/office/drawing/2014/main" xmlns="" id="{67F4A06D-9C7E-499E-957E-29047FC3D9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9481" y="3364913"/>
            <a:ext cx="4237037" cy="281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0F06B1FB-C20A-4C77-A01C-D43439341684}"/>
              </a:ext>
            </a:extLst>
          </p:cNvPr>
          <p:cNvSpPr txBox="1"/>
          <p:nvPr/>
        </p:nvSpPr>
        <p:spPr>
          <a:xfrm>
            <a:off x="6957391" y="342383"/>
            <a:ext cx="21866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Arial Narrow" panose="020B0606020202030204" pitchFamily="34" charset="0"/>
              </a:rPr>
              <a:t>Fast Facts</a:t>
            </a:r>
          </a:p>
        </p:txBody>
      </p:sp>
    </p:spTree>
    <p:extLst>
      <p:ext uri="{BB962C8B-B14F-4D97-AF65-F5344CB8AC3E}">
        <p14:creationId xmlns:p14="http://schemas.microsoft.com/office/powerpoint/2010/main" val="371309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C133C0C5-5391-445B-A91F-EA043B1B9BDA}"/>
              </a:ext>
            </a:extLst>
          </p:cNvPr>
          <p:cNvSpPr/>
          <p:nvPr/>
        </p:nvSpPr>
        <p:spPr>
          <a:xfrm>
            <a:off x="1630015" y="1562678"/>
            <a:ext cx="6308035" cy="26684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Nothing sent digitally is ever truly private, taken back, or deleted.  </a:t>
            </a:r>
          </a:p>
          <a:p>
            <a:pPr>
              <a:lnSpc>
                <a:spcPct val="90000"/>
              </a:lnSpc>
            </a:pPr>
            <a:endParaRPr lang="en-US" alt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</a:pP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Once posted the sender loses complete control of where the message will end up for all time.</a:t>
            </a:r>
          </a:p>
          <a:p>
            <a:pPr>
              <a:lnSpc>
                <a:spcPct val="90000"/>
              </a:lnSpc>
            </a:pPr>
            <a:endParaRPr lang="en-US" altLang="en-US" dirty="0"/>
          </a:p>
        </p:txBody>
      </p:sp>
      <p:pic>
        <p:nvPicPr>
          <p:cNvPr id="9" name="Picture 3" descr="C:\Users\bev\Desktop\social wed.jpg">
            <a:extLst>
              <a:ext uri="{FF2B5EF4-FFF2-40B4-BE49-F238E27FC236}">
                <a16:creationId xmlns:a16="http://schemas.microsoft.com/office/drawing/2014/main" xmlns="" id="{222E3093-008C-4FBF-ACC1-DB9E423003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896" y="4144082"/>
            <a:ext cx="3276600" cy="2306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5" descr="C:\Users\bev\Desktop\can't bring it back.jpg">
            <a:extLst>
              <a:ext uri="{FF2B5EF4-FFF2-40B4-BE49-F238E27FC236}">
                <a16:creationId xmlns:a16="http://schemas.microsoft.com/office/drawing/2014/main" xmlns="" id="{3FCB1482-49B1-451C-BEF1-6E17D2AEB5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8956" y="3898020"/>
            <a:ext cx="3313113" cy="2552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2E33739D-28E7-4EB9-99B0-614AE2C508A8}"/>
              </a:ext>
            </a:extLst>
          </p:cNvPr>
          <p:cNvSpPr txBox="1"/>
          <p:nvPr/>
        </p:nvSpPr>
        <p:spPr>
          <a:xfrm>
            <a:off x="6970643" y="325402"/>
            <a:ext cx="21926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Arial Narrow" panose="020B0606020202030204" pitchFamily="34" charset="0"/>
              </a:rPr>
              <a:t>Fast Facts</a:t>
            </a:r>
          </a:p>
        </p:txBody>
      </p:sp>
    </p:spTree>
    <p:extLst>
      <p:ext uri="{BB962C8B-B14F-4D97-AF65-F5344CB8AC3E}">
        <p14:creationId xmlns:p14="http://schemas.microsoft.com/office/powerpoint/2010/main" val="755819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47F9CBD6-CFEC-4D6D-BE50-04C7AE87FC42}"/>
              </a:ext>
            </a:extLst>
          </p:cNvPr>
          <p:cNvSpPr/>
          <p:nvPr/>
        </p:nvSpPr>
        <p:spPr>
          <a:xfrm>
            <a:off x="265043" y="2027584"/>
            <a:ext cx="7898296" cy="21605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  <a:defRPr/>
            </a:pPr>
            <a:r>
              <a:rPr lang="en-US" altLang="en-US" sz="2800" dirty="0">
                <a:latin typeface="Times New Roman" pitchFamily="18" charset="0"/>
                <a:cs typeface="Times New Roman" pitchFamily="18" charset="0"/>
              </a:rPr>
              <a:t>The student can be embarrassed, humiliated and even blackmailed by someone who receives the message.</a:t>
            </a:r>
          </a:p>
          <a:p>
            <a:pPr>
              <a:lnSpc>
                <a:spcPct val="80000"/>
              </a:lnSpc>
              <a:defRPr/>
            </a:pPr>
            <a:endParaRPr lang="en-US" altLang="en-US" sz="2800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80000"/>
              </a:lnSpc>
              <a:defRPr/>
            </a:pPr>
            <a:r>
              <a:rPr lang="en-US" altLang="en-US" sz="2800" dirty="0">
                <a:latin typeface="Times New Roman" pitchFamily="18" charset="0"/>
                <a:cs typeface="Times New Roman" pitchFamily="18" charset="0"/>
              </a:rPr>
              <a:t>A student can be pegged or stereotyped.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Char char="q"/>
              <a:defRPr/>
            </a:pPr>
            <a:endParaRPr lang="en-US" altLang="en-US" sz="2800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80000"/>
              </a:lnSpc>
              <a:defRPr/>
            </a:pPr>
            <a:r>
              <a:rPr lang="en-US" altLang="en-US" sz="2800" dirty="0">
                <a:latin typeface="Times New Roman" pitchFamily="18" charset="0"/>
                <a:cs typeface="Times New Roman" pitchFamily="18" charset="0"/>
              </a:rPr>
              <a:t>A student’s reputation is at great risk forever.</a:t>
            </a:r>
          </a:p>
        </p:txBody>
      </p:sp>
      <p:pic>
        <p:nvPicPr>
          <p:cNvPr id="9" name="Picture 8" descr="Screen-Shot-2013-04-02-at-2_59_29-PM">
            <a:hlinkClick r:id="rId4"/>
            <a:extLst>
              <a:ext uri="{FF2B5EF4-FFF2-40B4-BE49-F238E27FC236}">
                <a16:creationId xmlns:a16="http://schemas.microsoft.com/office/drawing/2014/main" xmlns="" id="{7EC51DDF-BC6D-4B66-8937-29BAB5D88D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888544" y="4256689"/>
            <a:ext cx="2274795" cy="2153839"/>
          </a:xfrm>
          <a:prstGeom prst="roundRect">
            <a:avLst/>
          </a:prstGeom>
          <a:noFill/>
          <a:effectLst>
            <a:glow rad="139700">
              <a:schemeClr val="accent6">
                <a:alpha val="75000"/>
              </a:schemeClr>
            </a:glow>
          </a:effec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14A6C3D7-047C-4A7C-A9C3-CCDD21A1BEC4}"/>
              </a:ext>
            </a:extLst>
          </p:cNvPr>
          <p:cNvSpPr txBox="1"/>
          <p:nvPr/>
        </p:nvSpPr>
        <p:spPr>
          <a:xfrm>
            <a:off x="4465983" y="447472"/>
            <a:ext cx="61182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Arial Narrow" panose="020B0606020202030204" pitchFamily="34" charset="0"/>
              </a:rPr>
              <a:t>Consequences of Sexting</a:t>
            </a:r>
          </a:p>
        </p:txBody>
      </p:sp>
    </p:spTree>
    <p:extLst>
      <p:ext uri="{BB962C8B-B14F-4D97-AF65-F5344CB8AC3E}">
        <p14:creationId xmlns:p14="http://schemas.microsoft.com/office/powerpoint/2010/main" val="394298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AAF65FAC-C5AA-48DB-845B-A5C5E05AA57D}"/>
              </a:ext>
            </a:extLst>
          </p:cNvPr>
          <p:cNvSpPr/>
          <p:nvPr/>
        </p:nvSpPr>
        <p:spPr>
          <a:xfrm>
            <a:off x="2286000" y="1917817"/>
            <a:ext cx="4572000" cy="2037481"/>
          </a:xfrm>
          <a:prstGeom prst="rect">
            <a:avLst/>
          </a:prstGeom>
        </p:spPr>
        <p:txBody>
          <a:bodyPr>
            <a:spAutoFit/>
          </a:bodyPr>
          <a:lstStyle/>
          <a:p>
            <a:pPr lvl="1">
              <a:lnSpc>
                <a:spcPct val="80000"/>
              </a:lnSpc>
              <a:defRPr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Phone companies can shut down your account.</a:t>
            </a:r>
          </a:p>
          <a:p>
            <a:pPr>
              <a:lnSpc>
                <a:spcPct val="80000"/>
              </a:lnSpc>
              <a:defRPr/>
            </a:pPr>
            <a:endParaRPr lang="en-US" alt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80000"/>
              </a:lnSpc>
              <a:defRPr/>
            </a:pP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Teens are not immune to</a:t>
            </a:r>
          </a:p>
          <a:p>
            <a:pPr>
              <a:lnSpc>
                <a:spcPct val="80000"/>
              </a:lnSpc>
              <a:defRPr/>
            </a:pP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suicide.</a:t>
            </a:r>
          </a:p>
          <a:p>
            <a:pPr>
              <a:lnSpc>
                <a:spcPct val="80000"/>
              </a:lnSpc>
              <a:buFont typeface="Arial" charset="0"/>
              <a:buChar char="•"/>
              <a:defRPr/>
            </a:pPr>
            <a:endParaRPr lang="en-US" altLang="en-US" dirty="0">
              <a:latin typeface="Arial" charset="0"/>
              <a:cs typeface="Arial" charset="0"/>
            </a:endParaRPr>
          </a:p>
        </p:txBody>
      </p:sp>
      <p:pic>
        <p:nvPicPr>
          <p:cNvPr id="5" name="Picture 4" descr="headline.png">
            <a:extLst>
              <a:ext uri="{FF2B5EF4-FFF2-40B4-BE49-F238E27FC236}">
                <a16:creationId xmlns:a16="http://schemas.microsoft.com/office/drawing/2014/main" xmlns="" id="{7930D8F7-CD8E-4C9F-96D5-1FC12E4A6C6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29090" y="4323036"/>
            <a:ext cx="4701552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101600">
              <a:schemeClr val="accent6">
                <a:lumMod val="60000"/>
                <a:lumOff val="40000"/>
                <a:alpha val="75000"/>
              </a:schemeClr>
            </a:glow>
          </a:effectLst>
        </p:spPr>
      </p:pic>
      <p:pic>
        <p:nvPicPr>
          <p:cNvPr id="6" name="Picture 5" descr="pic.png">
            <a:extLst>
              <a:ext uri="{FF2B5EF4-FFF2-40B4-BE49-F238E27FC236}">
                <a16:creationId xmlns:a16="http://schemas.microsoft.com/office/drawing/2014/main" xmlns="" id="{81831E39-D360-49A4-8491-E5F37334653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810744" y="3767745"/>
            <a:ext cx="3070849" cy="21020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101600">
              <a:schemeClr val="accent6">
                <a:lumMod val="60000"/>
                <a:lumOff val="40000"/>
                <a:alpha val="75000"/>
              </a:schemeClr>
            </a:glow>
          </a:effec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74753E75-17DA-4BC4-AC6C-88F680650507}"/>
              </a:ext>
            </a:extLst>
          </p:cNvPr>
          <p:cNvSpPr txBox="1"/>
          <p:nvPr/>
        </p:nvSpPr>
        <p:spPr>
          <a:xfrm>
            <a:off x="4473926" y="408021"/>
            <a:ext cx="47681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Arial Narrow" panose="020B0606020202030204" pitchFamily="34" charset="0"/>
              </a:rPr>
              <a:t>Consequences of Sexting</a:t>
            </a:r>
          </a:p>
        </p:txBody>
      </p:sp>
    </p:spTree>
    <p:extLst>
      <p:ext uri="{BB962C8B-B14F-4D97-AF65-F5344CB8AC3E}">
        <p14:creationId xmlns:p14="http://schemas.microsoft.com/office/powerpoint/2010/main" val="977997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6EC07D53-BDE9-42BD-A2CD-33756C6F485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1600" y="1676400"/>
            <a:ext cx="6400800" cy="1752600"/>
          </a:xfrm>
        </p:spPr>
        <p:txBody>
          <a:bodyPr>
            <a:noAutofit/>
          </a:bodyPr>
          <a:lstStyle/>
          <a:p>
            <a:pPr algn="l"/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battle of words can take place.  </a:t>
            </a:r>
          </a:p>
          <a:p>
            <a:pPr algn="l"/>
            <a:endParaRPr lang="en-US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target can cyberbully back.  </a:t>
            </a:r>
          </a:p>
          <a:p>
            <a:pPr algn="l"/>
            <a:endParaRPr lang="en-US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Both can get in trouble at home, school, or with the law.</a:t>
            </a:r>
          </a:p>
          <a:p>
            <a:endParaRPr lang="en-US" sz="2800" dirty="0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xmlns="" id="{6221FCC7-C888-4386-B18D-0247897F25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6895" y="4257559"/>
            <a:ext cx="3253523" cy="21459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3F402E8A-DD1B-44AB-ACF3-7088EDCE6C3E}"/>
              </a:ext>
            </a:extLst>
          </p:cNvPr>
          <p:cNvSpPr txBox="1"/>
          <p:nvPr/>
        </p:nvSpPr>
        <p:spPr>
          <a:xfrm>
            <a:off x="3511826" y="454526"/>
            <a:ext cx="56321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Arial Narrow" panose="020B0606020202030204" pitchFamily="34" charset="0"/>
              </a:rPr>
              <a:t>Consequences of Cyberbullying</a:t>
            </a:r>
          </a:p>
        </p:txBody>
      </p:sp>
    </p:spTree>
    <p:extLst>
      <p:ext uri="{BB962C8B-B14F-4D97-AF65-F5344CB8AC3E}">
        <p14:creationId xmlns:p14="http://schemas.microsoft.com/office/powerpoint/2010/main" val="705977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6EC07D53-BDE9-42BD-A2CD-33756C6F485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1600" y="1676400"/>
            <a:ext cx="6400800" cy="1752600"/>
          </a:xfrm>
        </p:spPr>
        <p:txBody>
          <a:bodyPr/>
          <a:lstStyle/>
          <a:p>
            <a:r>
              <a:rPr lang="en-US" sz="2800" dirty="0">
                <a:solidFill>
                  <a:schemeClr val="tx1"/>
                </a:solidFill>
                <a:latin typeface="Arial Narrow" panose="020B0606020202030204" pitchFamily="34" charset="0"/>
              </a:rPr>
              <a:t>Depression…loss of self-esteem…anxiety…fear…frustration…and isolation can occur.  </a:t>
            </a:r>
          </a:p>
          <a:p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4" name="Picture 3" descr="sexting-among-teens-means-risk-study--1ac16047cd.jpg">
            <a:extLst>
              <a:ext uri="{FF2B5EF4-FFF2-40B4-BE49-F238E27FC236}">
                <a16:creationId xmlns:a16="http://schemas.microsoft.com/office/drawing/2014/main" xmlns="" id="{E77A88D6-138D-4730-BBEC-75907E3C60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353" y="3685981"/>
            <a:ext cx="3856980" cy="2353112"/>
          </a:xfrm>
          <a:prstGeom prst="rect">
            <a:avLst/>
          </a:prstGeom>
          <a:effectLst>
            <a:glow rad="190500">
              <a:schemeClr val="accent6">
                <a:alpha val="75000"/>
              </a:schemeClr>
            </a:glow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9383C1B6-3247-46B8-8D2E-162847E948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8434" y="3191388"/>
            <a:ext cx="3657600" cy="236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4D79CABA-B41F-4E9F-823F-0EA173C0A72E}"/>
              </a:ext>
            </a:extLst>
          </p:cNvPr>
          <p:cNvSpPr txBox="1"/>
          <p:nvPr/>
        </p:nvSpPr>
        <p:spPr>
          <a:xfrm>
            <a:off x="3451869" y="363220"/>
            <a:ext cx="61699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Arial Narrow" panose="020B0606020202030204" pitchFamily="34" charset="0"/>
              </a:rPr>
              <a:t>Consequences of Cyberbullying</a:t>
            </a:r>
          </a:p>
        </p:txBody>
      </p:sp>
    </p:spTree>
    <p:extLst>
      <p:ext uri="{BB962C8B-B14F-4D97-AF65-F5344CB8AC3E}">
        <p14:creationId xmlns:p14="http://schemas.microsoft.com/office/powerpoint/2010/main" val="3266298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6EC07D53-BDE9-42BD-A2CD-33756C6F485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6712" y="1583634"/>
            <a:ext cx="6400800" cy="3438940"/>
          </a:xfrm>
        </p:spPr>
        <p:txBody>
          <a:bodyPr>
            <a:normAutofit fontScale="25000" lnSpcReduction="20000"/>
          </a:bodyPr>
          <a:lstStyle/>
          <a:p>
            <a:pPr algn="l">
              <a:defRPr/>
            </a:pPr>
            <a:r>
              <a:rPr lang="en-US" altLang="en-US" sz="1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Sexting is illegal.  A student sending the message can be charged with distributing child pornography. </a:t>
            </a:r>
          </a:p>
          <a:p>
            <a:pPr algn="l">
              <a:defRPr/>
            </a:pPr>
            <a:endParaRPr lang="en-US" altLang="en-US" sz="1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defRPr/>
            </a:pPr>
            <a:r>
              <a:rPr lang="en-US" altLang="en-US" sz="1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The student receiving the message can be charged with possessing child pornography. </a:t>
            </a:r>
          </a:p>
          <a:p>
            <a:pPr algn="l">
              <a:defRPr/>
            </a:pPr>
            <a:endParaRPr lang="en-US" altLang="en-US" sz="1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defRPr/>
            </a:pPr>
            <a:r>
              <a:rPr lang="en-US" altLang="en-US" sz="1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Both can be labeled as sexual offenders.</a:t>
            </a:r>
          </a:p>
          <a:p>
            <a:pPr algn="l">
              <a:defRPr/>
            </a:pPr>
            <a:endParaRPr lang="en-US" altLang="en-US" sz="1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pic>
        <p:nvPicPr>
          <p:cNvPr id="4" name="Picture 6" descr="C:\Users\bev\Desktop\text message.jpg">
            <a:extLst>
              <a:ext uri="{FF2B5EF4-FFF2-40B4-BE49-F238E27FC236}">
                <a16:creationId xmlns:a16="http://schemas.microsoft.com/office/drawing/2014/main" xmlns="" id="{67D1BDE3-E3E7-45D1-B51A-8850E12C27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7477" y="5089018"/>
            <a:ext cx="4850296" cy="13524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311892FA-7A6E-49FD-A262-2913C62842E6}"/>
              </a:ext>
            </a:extLst>
          </p:cNvPr>
          <p:cNvSpPr txBox="1"/>
          <p:nvPr/>
        </p:nvSpPr>
        <p:spPr>
          <a:xfrm>
            <a:off x="6102625" y="416530"/>
            <a:ext cx="33395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Arial Narrow" panose="020B0606020202030204" pitchFamily="34" charset="0"/>
              </a:rPr>
              <a:t>Legal Concerns</a:t>
            </a:r>
          </a:p>
        </p:txBody>
      </p:sp>
    </p:spTree>
    <p:extLst>
      <p:ext uri="{BB962C8B-B14F-4D97-AF65-F5344CB8AC3E}">
        <p14:creationId xmlns:p14="http://schemas.microsoft.com/office/powerpoint/2010/main" val="3642586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6EC07D53-BDE9-42BD-A2CD-33756C6F485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1600" y="1676400"/>
            <a:ext cx="6698974" cy="2133600"/>
          </a:xfrm>
        </p:spPr>
        <p:txBody>
          <a:bodyPr>
            <a:normAutofit fontScale="77500" lnSpcReduction="20000"/>
          </a:bodyPr>
          <a:lstStyle/>
          <a:p>
            <a:pPr algn="l">
              <a:defRPr/>
            </a:pPr>
            <a:r>
              <a:rPr lang="en-US" altLang="en-US" sz="33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Cyberbullying is illegal because it is menacing</a:t>
            </a:r>
          </a:p>
          <a:p>
            <a:pPr algn="l">
              <a:defRPr/>
            </a:pPr>
            <a:endParaRPr lang="en-US" altLang="en-US" sz="33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defRPr/>
            </a:pPr>
            <a:r>
              <a:rPr lang="en-US" altLang="en-US" sz="33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…Telecommunications Harassment Law</a:t>
            </a:r>
          </a:p>
          <a:p>
            <a:pPr algn="l">
              <a:defRPr/>
            </a:pPr>
            <a:endParaRPr lang="en-US" altLang="en-US" sz="33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defRPr/>
            </a:pPr>
            <a:r>
              <a:rPr lang="en-US" altLang="en-US" sz="33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…Menacing by Stalking law</a:t>
            </a:r>
          </a:p>
          <a:p>
            <a:pPr>
              <a:defRPr/>
            </a:pPr>
            <a:endParaRPr lang="en-US" altLang="en-US" sz="3300" dirty="0">
              <a:solidFill>
                <a:schemeClr val="tx1"/>
              </a:solidFill>
            </a:endParaRPr>
          </a:p>
          <a:p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4" name="Picture 2" descr="C:\Users\bev\Desktop\cartoon police and media.jpg">
            <a:extLst>
              <a:ext uri="{FF2B5EF4-FFF2-40B4-BE49-F238E27FC236}">
                <a16:creationId xmlns:a16="http://schemas.microsoft.com/office/drawing/2014/main" xmlns="" id="{C2EC6EA9-472B-4600-BB6C-89336CBCF3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4365" y="3962400"/>
            <a:ext cx="2466975" cy="184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3" descr="C:\Users\bev\Desktop\cyberbullying illegal.png">
            <a:extLst>
              <a:ext uri="{FF2B5EF4-FFF2-40B4-BE49-F238E27FC236}">
                <a16:creationId xmlns:a16="http://schemas.microsoft.com/office/drawing/2014/main" xmlns="" id="{EAF9CE77-0328-4A0A-80D7-AAEB5108F5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8299" y="3638550"/>
            <a:ext cx="2962275" cy="154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A2BC6AD9-F964-455B-B47C-54B41A0CE2DF}"/>
              </a:ext>
            </a:extLst>
          </p:cNvPr>
          <p:cNvSpPr txBox="1"/>
          <p:nvPr/>
        </p:nvSpPr>
        <p:spPr>
          <a:xfrm>
            <a:off x="6104186" y="353776"/>
            <a:ext cx="38246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Arial Narrow" panose="020B0606020202030204" pitchFamily="34" charset="0"/>
              </a:rPr>
              <a:t>Legal Concerns</a:t>
            </a:r>
          </a:p>
        </p:txBody>
      </p:sp>
    </p:spTree>
    <p:extLst>
      <p:ext uri="{BB962C8B-B14F-4D97-AF65-F5344CB8AC3E}">
        <p14:creationId xmlns:p14="http://schemas.microsoft.com/office/powerpoint/2010/main" val="391334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6EC07D53-BDE9-42BD-A2CD-33756C6F485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20384" y="1685277"/>
            <a:ext cx="7761472" cy="4733277"/>
          </a:xfrm>
        </p:spPr>
        <p:txBody>
          <a:bodyPr>
            <a:normAutofit fontScale="92500" lnSpcReduction="10000"/>
          </a:bodyPr>
          <a:lstStyle/>
          <a:p>
            <a:pPr algn="l">
              <a:defRPr/>
            </a:pP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Community service</a:t>
            </a:r>
          </a:p>
          <a:p>
            <a:pPr marL="320040" indent="-320040">
              <a:buFont typeface="Arial" pitchFamily="34" charset="0"/>
              <a:buChar char="•"/>
              <a:defRPr/>
            </a:pPr>
            <a:endParaRPr lang="en-US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defRPr/>
            </a:pP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Fines</a:t>
            </a:r>
          </a:p>
          <a:p>
            <a:pPr marL="320040" indent="-320040">
              <a:buFont typeface="Arial" pitchFamily="34" charset="0"/>
              <a:buChar char="•"/>
              <a:defRPr/>
            </a:pPr>
            <a:endParaRPr lang="en-US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defRPr/>
            </a:pP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Juvenile Jail</a:t>
            </a:r>
          </a:p>
          <a:p>
            <a:pPr marL="320040" indent="-320040">
              <a:buFont typeface="Arial" pitchFamily="34" charset="0"/>
              <a:buChar char="•"/>
              <a:defRPr/>
            </a:pPr>
            <a:endParaRPr lang="en-US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defRPr/>
            </a:pP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Registration as a juvenile sex offender</a:t>
            </a:r>
          </a:p>
          <a:p>
            <a:pPr marL="320040" indent="-320040">
              <a:buFont typeface="Arial" pitchFamily="34" charset="0"/>
              <a:buChar char="•"/>
              <a:defRPr/>
            </a:pPr>
            <a:endParaRPr lang="en-US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defRPr/>
            </a:pP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Probation/Diversion program</a:t>
            </a:r>
          </a:p>
        </p:txBody>
      </p:sp>
      <p:pic>
        <p:nvPicPr>
          <p:cNvPr id="4" name="Picture 5" descr="C:\Users\bev\Desktop\fines.jpg">
            <a:extLst>
              <a:ext uri="{FF2B5EF4-FFF2-40B4-BE49-F238E27FC236}">
                <a16:creationId xmlns:a16="http://schemas.microsoft.com/office/drawing/2014/main" xmlns="" id="{3BD584CA-58B0-405A-B603-A797F41A5E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1105" y="3326021"/>
            <a:ext cx="1865022" cy="14938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6" descr="C:\Users\bev\Desktop\boy in jail.jpg">
            <a:extLst>
              <a:ext uri="{FF2B5EF4-FFF2-40B4-BE49-F238E27FC236}">
                <a16:creationId xmlns:a16="http://schemas.microsoft.com/office/drawing/2014/main" xmlns="" id="{E709A8B0-F758-47D1-B80E-7A9E3B5C9A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7938" y="1708770"/>
            <a:ext cx="2271650" cy="15125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5" descr="C:\Users\bev\Desktop\crime.jpg">
            <a:extLst>
              <a:ext uri="{FF2B5EF4-FFF2-40B4-BE49-F238E27FC236}">
                <a16:creationId xmlns:a16="http://schemas.microsoft.com/office/drawing/2014/main" xmlns="" id="{5B35F62B-EE45-4DA2-B55A-23DB2631EA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0921" y="5088480"/>
            <a:ext cx="1905000" cy="1209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59D5D49F-CFE1-4E98-B9B1-6B4A2B14B972}"/>
              </a:ext>
            </a:extLst>
          </p:cNvPr>
          <p:cNvSpPr txBox="1"/>
          <p:nvPr/>
        </p:nvSpPr>
        <p:spPr>
          <a:xfrm>
            <a:off x="5539408" y="439446"/>
            <a:ext cx="35424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Arial Narrow" panose="020B0606020202030204" pitchFamily="34" charset="0"/>
              </a:rPr>
              <a:t>Legal Punishments</a:t>
            </a:r>
          </a:p>
        </p:txBody>
      </p:sp>
    </p:spTree>
    <p:extLst>
      <p:ext uri="{BB962C8B-B14F-4D97-AF65-F5344CB8AC3E}">
        <p14:creationId xmlns:p14="http://schemas.microsoft.com/office/powerpoint/2010/main" val="1653858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09EC0873-1C12-4C06-9266-2944E97C360D}"/>
              </a:ext>
            </a:extLst>
          </p:cNvPr>
          <p:cNvSpPr/>
          <p:nvPr/>
        </p:nvSpPr>
        <p:spPr>
          <a:xfrm>
            <a:off x="3525077" y="1740022"/>
            <a:ext cx="4784035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Take a deep breath.</a:t>
            </a:r>
          </a:p>
          <a:p>
            <a:endParaRPr lang="en-US" alt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Stay calm.</a:t>
            </a:r>
          </a:p>
          <a:p>
            <a:endParaRPr lang="en-US" alt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Give yourself time thoughtfully to handle unwanted messages.</a:t>
            </a:r>
          </a:p>
        </p:txBody>
      </p:sp>
      <p:pic>
        <p:nvPicPr>
          <p:cNvPr id="11" name="Picture 2">
            <a:extLst>
              <a:ext uri="{FF2B5EF4-FFF2-40B4-BE49-F238E27FC236}">
                <a16:creationId xmlns:a16="http://schemas.microsoft.com/office/drawing/2014/main" xmlns="" id="{07563416-26C5-4AAA-B0AA-2055D70686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621" y="2332383"/>
            <a:ext cx="2463991" cy="28667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4">
            <a:extLst>
              <a:ext uri="{FF2B5EF4-FFF2-40B4-BE49-F238E27FC236}">
                <a16:creationId xmlns:a16="http://schemas.microsoft.com/office/drawing/2014/main" xmlns="" id="{C623F05E-1866-4117-BA9D-439CD4FA4D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7956" y="4552092"/>
            <a:ext cx="3458276" cy="18326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85009D8D-98CB-4525-B76D-7367CB307E25}"/>
              </a:ext>
            </a:extLst>
          </p:cNvPr>
          <p:cNvSpPr txBox="1"/>
          <p:nvPr/>
        </p:nvSpPr>
        <p:spPr>
          <a:xfrm>
            <a:off x="4956312" y="338822"/>
            <a:ext cx="47840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Arial Narrow" panose="020B0606020202030204" pitchFamily="34" charset="0"/>
              </a:rPr>
              <a:t>Stop the Digital Misuse</a:t>
            </a:r>
          </a:p>
        </p:txBody>
      </p:sp>
    </p:spTree>
    <p:extLst>
      <p:ext uri="{BB962C8B-B14F-4D97-AF65-F5344CB8AC3E}">
        <p14:creationId xmlns:p14="http://schemas.microsoft.com/office/powerpoint/2010/main" val="488046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A9AB1CE-7660-4EC5-AF97-DC10E5AF14B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Tell the person to stop those messages sent to you, especially if they are mean and/or obscene.</a:t>
            </a:r>
            <a:r>
              <a:rPr lang="en-US" altLang="en-US" sz="2800" dirty="0"/>
              <a:t/>
            </a:r>
            <a:br>
              <a:rPr lang="en-US" altLang="en-US" sz="2800" dirty="0"/>
            </a:br>
            <a:endParaRPr lang="en-US" sz="2800" dirty="0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xmlns="" id="{008046D9-446D-4864-94C0-5E77CBA462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806717">
            <a:off x="3494067" y="3377730"/>
            <a:ext cx="1914918" cy="26255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B925E33F-997C-46B9-AFB3-B57AE53FD1FE}"/>
              </a:ext>
            </a:extLst>
          </p:cNvPr>
          <p:cNvSpPr txBox="1"/>
          <p:nvPr/>
        </p:nvSpPr>
        <p:spPr>
          <a:xfrm>
            <a:off x="4916556" y="406463"/>
            <a:ext cx="43467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Arial Narrow" panose="020B0606020202030204" pitchFamily="34" charset="0"/>
              </a:rPr>
              <a:t>Stop the Digital Misuse</a:t>
            </a:r>
          </a:p>
        </p:txBody>
      </p:sp>
    </p:spTree>
    <p:extLst>
      <p:ext uri="{BB962C8B-B14F-4D97-AF65-F5344CB8AC3E}">
        <p14:creationId xmlns:p14="http://schemas.microsoft.com/office/powerpoint/2010/main" val="64123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A9AB1CE-7660-4EC5-AF97-DC10E5AF14B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6721" y="1958975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US" altLang="en-US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Don’t contribute to peer group “drama’ especially online.</a:t>
            </a:r>
            <a:r>
              <a:rPr lang="en-US" altLang="en-US" dirty="0"/>
              <a:t/>
            </a:r>
            <a:br>
              <a:rPr lang="en-US" altLang="en-US" dirty="0"/>
            </a:br>
            <a:endParaRPr lang="en-US" dirty="0"/>
          </a:p>
        </p:txBody>
      </p:sp>
      <p:pic>
        <p:nvPicPr>
          <p:cNvPr id="4" name="Picture 6">
            <a:extLst>
              <a:ext uri="{FF2B5EF4-FFF2-40B4-BE49-F238E27FC236}">
                <a16:creationId xmlns:a16="http://schemas.microsoft.com/office/drawing/2014/main" xmlns="" id="{07629E16-091D-4EFF-A091-70027A755F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841841">
            <a:off x="1584298" y="3150524"/>
            <a:ext cx="3048000" cy="30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C198DDE4-6386-4EFC-A6E2-E0EBC86BE0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711368">
            <a:off x="5443398" y="3233185"/>
            <a:ext cx="3584575" cy="309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97F5C844-42F7-4CD3-BE35-247B3EF906ED}"/>
              </a:ext>
            </a:extLst>
          </p:cNvPr>
          <p:cNvSpPr txBox="1"/>
          <p:nvPr/>
        </p:nvSpPr>
        <p:spPr>
          <a:xfrm>
            <a:off x="4956313" y="437986"/>
            <a:ext cx="45587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Arial Narrow" panose="020B0606020202030204" pitchFamily="34" charset="0"/>
              </a:rPr>
              <a:t>Stop the Digital Misuse</a:t>
            </a:r>
          </a:p>
        </p:txBody>
      </p:sp>
    </p:spTree>
    <p:extLst>
      <p:ext uri="{BB962C8B-B14F-4D97-AF65-F5344CB8AC3E}">
        <p14:creationId xmlns:p14="http://schemas.microsoft.com/office/powerpoint/2010/main" val="4164593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912C84A2-445B-4B74-ACA5-D44ED9F1104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04912" y="5052843"/>
            <a:ext cx="6400800" cy="1752600"/>
          </a:xfrm>
        </p:spPr>
        <p:txBody>
          <a:bodyPr/>
          <a:lstStyle/>
          <a:p>
            <a:pPr>
              <a:defRPr/>
            </a:pPr>
            <a:r>
              <a:rPr lang="en-US" alt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Leave chat rooms or online games when things turn ugly.</a:t>
            </a:r>
          </a:p>
        </p:txBody>
      </p:sp>
      <p:pic>
        <p:nvPicPr>
          <p:cNvPr id="4" name="Picture 7">
            <a:extLst>
              <a:ext uri="{FF2B5EF4-FFF2-40B4-BE49-F238E27FC236}">
                <a16:creationId xmlns:a16="http://schemas.microsoft.com/office/drawing/2014/main" xmlns="" id="{02819E1B-70FC-4B80-8D8E-320FA84A5E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657558"/>
            <a:ext cx="2438400" cy="325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5">
            <a:extLst>
              <a:ext uri="{FF2B5EF4-FFF2-40B4-BE49-F238E27FC236}">
                <a16:creationId xmlns:a16="http://schemas.microsoft.com/office/drawing/2014/main" xmlns="" id="{17BDA5D6-7CC0-410C-9CED-9313489FDB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2664" y="2269123"/>
            <a:ext cx="3327400" cy="2495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99790BDA-3C03-4756-999D-69608BECF879}"/>
              </a:ext>
            </a:extLst>
          </p:cNvPr>
          <p:cNvSpPr txBox="1"/>
          <p:nvPr/>
        </p:nvSpPr>
        <p:spPr>
          <a:xfrm>
            <a:off x="4890051" y="408373"/>
            <a:ext cx="45985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Arial Narrow" panose="020B0606020202030204" pitchFamily="34" charset="0"/>
              </a:rPr>
              <a:t>Stop the Digital Misuse</a:t>
            </a:r>
          </a:p>
        </p:txBody>
      </p:sp>
    </p:spTree>
    <p:extLst>
      <p:ext uri="{BB962C8B-B14F-4D97-AF65-F5344CB8AC3E}">
        <p14:creationId xmlns:p14="http://schemas.microsoft.com/office/powerpoint/2010/main" val="1950097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A9AB1CE-7660-4EC5-AF97-DC10E5AF14B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1935333"/>
            <a:ext cx="7772400" cy="1665118"/>
          </a:xfrm>
        </p:spPr>
        <p:txBody>
          <a:bodyPr>
            <a:normAutofit fontScale="90000"/>
          </a:bodyPr>
          <a:lstStyle/>
          <a:p>
            <a:r>
              <a:rPr lang="en-US" altLang="en-US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Don’t post online information that can be used to track you down or can be used against you.</a:t>
            </a:r>
            <a:r>
              <a:rPr lang="en-US" altLang="en-US" dirty="0"/>
              <a:t/>
            </a:r>
            <a:br>
              <a:rPr lang="en-US" altLang="en-US" dirty="0"/>
            </a:br>
            <a:endParaRPr lang="en-US" dirty="0"/>
          </a:p>
        </p:txBody>
      </p:sp>
      <p:pic>
        <p:nvPicPr>
          <p:cNvPr id="4" name="Picture 6">
            <a:extLst>
              <a:ext uri="{FF2B5EF4-FFF2-40B4-BE49-F238E27FC236}">
                <a16:creationId xmlns:a16="http://schemas.microsoft.com/office/drawing/2014/main" xmlns="" id="{888BD26A-374A-46C1-944D-1912997691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3348" y="3355759"/>
            <a:ext cx="2747962" cy="2747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6">
            <a:extLst>
              <a:ext uri="{FF2B5EF4-FFF2-40B4-BE49-F238E27FC236}">
                <a16:creationId xmlns:a16="http://schemas.microsoft.com/office/drawing/2014/main" xmlns="" id="{995C2B83-E993-4DFE-BBCB-C575C6CA49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2784" y="3355758"/>
            <a:ext cx="2747962" cy="2747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8">
            <a:extLst>
              <a:ext uri="{FF2B5EF4-FFF2-40B4-BE49-F238E27FC236}">
                <a16:creationId xmlns:a16="http://schemas.microsoft.com/office/drawing/2014/main" xmlns="" id="{035E88E9-8C8E-4FDD-8EE3-5DF1834985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0159" y="3368579"/>
            <a:ext cx="4343332" cy="26149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BE68136C-4898-44DC-A516-2B534564ECAD}"/>
              </a:ext>
            </a:extLst>
          </p:cNvPr>
          <p:cNvSpPr txBox="1"/>
          <p:nvPr/>
        </p:nvSpPr>
        <p:spPr>
          <a:xfrm>
            <a:off x="4929809" y="551284"/>
            <a:ext cx="41214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Arial Narrow" panose="020B0606020202030204" pitchFamily="34" charset="0"/>
              </a:rPr>
              <a:t>Stop the Digital Misuse</a:t>
            </a:r>
          </a:p>
        </p:txBody>
      </p:sp>
    </p:spTree>
    <p:extLst>
      <p:ext uri="{BB962C8B-B14F-4D97-AF65-F5344CB8AC3E}">
        <p14:creationId xmlns:p14="http://schemas.microsoft.com/office/powerpoint/2010/main" val="1321285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A9AB1CE-7660-4EC5-AF97-DC10E5AF14B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1597982"/>
            <a:ext cx="7570433" cy="1347032"/>
          </a:xfrm>
        </p:spPr>
        <p:txBody>
          <a:bodyPr>
            <a:normAutofit fontScale="90000"/>
          </a:bodyPr>
          <a:lstStyle/>
          <a:p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Don’t open messages or attachments </a:t>
            </a: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from strangers.</a:t>
            </a:r>
            <a:r>
              <a:rPr lang="en-US" altLang="en-US" sz="2800" dirty="0"/>
              <a:t/>
            </a:r>
            <a:br>
              <a:rPr lang="en-US" altLang="en-US" sz="2800" dirty="0"/>
            </a:br>
            <a:endParaRPr lang="en-US" sz="2800" dirty="0"/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xmlns="" id="{E8E9823D-799D-46D1-9606-46E74C0EB4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8476" y="2467935"/>
            <a:ext cx="4572000" cy="3422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EAB50E91-59DC-4332-AC46-AE054C9C6946}"/>
              </a:ext>
            </a:extLst>
          </p:cNvPr>
          <p:cNvSpPr txBox="1"/>
          <p:nvPr/>
        </p:nvSpPr>
        <p:spPr>
          <a:xfrm>
            <a:off x="4863548" y="490337"/>
            <a:ext cx="42804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Arial Narrow" panose="020B0606020202030204" pitchFamily="34" charset="0"/>
              </a:rPr>
              <a:t>Stop the Digital Misuse</a:t>
            </a:r>
          </a:p>
        </p:txBody>
      </p:sp>
    </p:spTree>
    <p:extLst>
      <p:ext uri="{BB962C8B-B14F-4D97-AF65-F5344CB8AC3E}">
        <p14:creationId xmlns:p14="http://schemas.microsoft.com/office/powerpoint/2010/main" val="530337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A9AB1CE-7660-4EC5-AF97-DC10E5AF14B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1748901"/>
            <a:ext cx="7772400" cy="1065321"/>
          </a:xfrm>
        </p:spPr>
        <p:txBody>
          <a:bodyPr>
            <a:noAutofit/>
          </a:bodyPr>
          <a:lstStyle/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Don’t post anything you don’t want your parents to see now or your future children to see later.</a:t>
            </a:r>
            <a:b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xmlns="" id="{C186DC04-C91A-4F9B-9EEE-D6C58254D13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82823" y="5169131"/>
            <a:ext cx="6174420" cy="683796"/>
          </a:xfrm>
        </p:spPr>
        <p:txBody>
          <a:bodyPr>
            <a:normAutofit fontScale="25000" lnSpcReduction="20000"/>
          </a:bodyPr>
          <a:lstStyle/>
          <a:p>
            <a:r>
              <a:rPr lang="en-US" sz="1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Don’t respond to what is sent to you.  Don’t retaliate.  Bite your thumbs.</a:t>
            </a:r>
          </a:p>
          <a:p>
            <a:endParaRPr lang="en-US" dirty="0"/>
          </a:p>
        </p:txBody>
      </p:sp>
      <p:pic>
        <p:nvPicPr>
          <p:cNvPr id="5" name="Picture 2" descr="C:\Users\bev\Desktop\dont be too quick to clicvk.jpg">
            <a:extLst>
              <a:ext uri="{FF2B5EF4-FFF2-40B4-BE49-F238E27FC236}">
                <a16:creationId xmlns:a16="http://schemas.microsoft.com/office/drawing/2014/main" xmlns="" id="{9E12FBE5-071A-48D1-BEBE-9C457684DE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2245" y="2814222"/>
            <a:ext cx="2695575" cy="2081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F592B26A-C89B-46B2-938C-6CCF56A20C1C}"/>
              </a:ext>
            </a:extLst>
          </p:cNvPr>
          <p:cNvSpPr txBox="1"/>
          <p:nvPr/>
        </p:nvSpPr>
        <p:spPr>
          <a:xfrm>
            <a:off x="4495060" y="458037"/>
            <a:ext cx="46607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Arial Narrow" panose="020B0606020202030204" pitchFamily="34" charset="0"/>
              </a:rPr>
              <a:t>Stop the Digital Misuse</a:t>
            </a:r>
          </a:p>
        </p:txBody>
      </p:sp>
    </p:spTree>
    <p:extLst>
      <p:ext uri="{BB962C8B-B14F-4D97-AF65-F5344CB8AC3E}">
        <p14:creationId xmlns:p14="http://schemas.microsoft.com/office/powerpoint/2010/main" val="2608334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5D775562-2BE0-4D04-A760-A1EC32D83F56}"/>
              </a:ext>
            </a:extLst>
          </p:cNvPr>
          <p:cNvSpPr/>
          <p:nvPr/>
        </p:nvSpPr>
        <p:spPr>
          <a:xfrm>
            <a:off x="652509" y="1799026"/>
            <a:ext cx="4572000" cy="2246769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n-US" dirty="0"/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Don’t forward what is sent to you.</a:t>
            </a:r>
          </a:p>
          <a:p>
            <a:pPr>
              <a:defRPr/>
            </a:pP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Don’t be a bully yourself </a:t>
            </a:r>
          </a:p>
          <a:p>
            <a:pPr>
              <a:defRPr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or allow others to be.</a:t>
            </a:r>
          </a:p>
        </p:txBody>
      </p:sp>
      <p:pic>
        <p:nvPicPr>
          <p:cNvPr id="5" name="Picture 3">
            <a:extLst>
              <a:ext uri="{FF2B5EF4-FFF2-40B4-BE49-F238E27FC236}">
                <a16:creationId xmlns:a16="http://schemas.microsoft.com/office/drawing/2014/main" xmlns="" id="{194D0F0A-5533-4558-A064-3EF06A4491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7615" y="4136994"/>
            <a:ext cx="2047228" cy="19066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7">
            <a:extLst>
              <a:ext uri="{FF2B5EF4-FFF2-40B4-BE49-F238E27FC236}">
                <a16:creationId xmlns:a16="http://schemas.microsoft.com/office/drawing/2014/main" xmlns="" id="{7EFFFB65-62EC-4998-9458-45529F8318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9158" y="2001020"/>
            <a:ext cx="2632075" cy="3940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825C6B26-8860-4891-924D-D26F34A3C708}"/>
              </a:ext>
            </a:extLst>
          </p:cNvPr>
          <p:cNvSpPr txBox="1"/>
          <p:nvPr/>
        </p:nvSpPr>
        <p:spPr>
          <a:xfrm>
            <a:off x="4439478" y="509557"/>
            <a:ext cx="47045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Arial Narrow" panose="020B0606020202030204" pitchFamily="34" charset="0"/>
              </a:rPr>
              <a:t>Stop the Digital Misuse</a:t>
            </a:r>
          </a:p>
        </p:txBody>
      </p:sp>
    </p:spTree>
    <p:extLst>
      <p:ext uri="{BB962C8B-B14F-4D97-AF65-F5344CB8AC3E}">
        <p14:creationId xmlns:p14="http://schemas.microsoft.com/office/powerpoint/2010/main" val="2194144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912C84A2-445B-4B74-ACA5-D44ED9F1104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1600" y="5415565"/>
            <a:ext cx="6400800" cy="875999"/>
          </a:xfrm>
        </p:spPr>
        <p:txBody>
          <a:bodyPr>
            <a:normAutofit fontScale="92500" lnSpcReduction="10000"/>
          </a:bodyPr>
          <a:lstStyle/>
          <a:p>
            <a:r>
              <a:rPr lang="en-US" altLang="en-US" sz="3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Don’t troll- provoke readers to get angry or fight back.</a:t>
            </a:r>
          </a:p>
          <a:p>
            <a:endParaRPr lang="en-US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E81C404C-2270-4052-8E3F-B63594A31D8A}"/>
              </a:ext>
            </a:extLst>
          </p:cNvPr>
          <p:cNvSpPr/>
          <p:nvPr/>
        </p:nvSpPr>
        <p:spPr>
          <a:xfrm>
            <a:off x="2362200" y="1697739"/>
            <a:ext cx="4572000" cy="1231106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Don’t post mean comments or hateful rumors.</a:t>
            </a:r>
          </a:p>
          <a:p>
            <a:endParaRPr lang="en-US" altLang="en-US" dirty="0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xmlns="" id="{7BE5361A-77E5-44BA-AF71-220CE6BDF3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2757581"/>
            <a:ext cx="7467600" cy="2343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5C352881-02FA-4C43-A5BE-E9CD7560BF92}"/>
              </a:ext>
            </a:extLst>
          </p:cNvPr>
          <p:cNvSpPr txBox="1"/>
          <p:nvPr/>
        </p:nvSpPr>
        <p:spPr>
          <a:xfrm>
            <a:off x="4929809" y="433914"/>
            <a:ext cx="49165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Arial Narrow" panose="020B0606020202030204" pitchFamily="34" charset="0"/>
              </a:rPr>
              <a:t>Stop the Digital Misuse</a:t>
            </a:r>
          </a:p>
        </p:txBody>
      </p:sp>
    </p:spTree>
    <p:extLst>
      <p:ext uri="{BB962C8B-B14F-4D97-AF65-F5344CB8AC3E}">
        <p14:creationId xmlns:p14="http://schemas.microsoft.com/office/powerpoint/2010/main" val="2290010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AD36228E-F196-4865-B479-7CEAB73D45DB}"/>
              </a:ext>
            </a:extLst>
          </p:cNvPr>
          <p:cNvSpPr/>
          <p:nvPr/>
        </p:nvSpPr>
        <p:spPr>
          <a:xfrm>
            <a:off x="2763780" y="3244334"/>
            <a:ext cx="2952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 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5F8B2CF2-D326-4A96-8733-6F55ABC80F5A}"/>
              </a:ext>
            </a:extLst>
          </p:cNvPr>
          <p:cNvSpPr/>
          <p:nvPr/>
        </p:nvSpPr>
        <p:spPr>
          <a:xfrm>
            <a:off x="1873188" y="1919002"/>
            <a:ext cx="545490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Save the evidence coming your way.</a:t>
            </a:r>
          </a:p>
        </p:txBody>
      </p:sp>
      <p:pic>
        <p:nvPicPr>
          <p:cNvPr id="6" name="Picture 9" descr="problem?.png">
            <a:extLst>
              <a:ext uri="{FF2B5EF4-FFF2-40B4-BE49-F238E27FC236}">
                <a16:creationId xmlns:a16="http://schemas.microsoft.com/office/drawing/2014/main" xmlns="" id="{A924DE0E-D628-4946-9B84-78B34102E66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46923" y="2738760"/>
            <a:ext cx="2917209" cy="34785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228600">
              <a:schemeClr val="accent5">
                <a:alpha val="75000"/>
              </a:schemeClr>
            </a:glow>
          </a:effectLst>
        </p:spPr>
      </p:pic>
      <p:pic>
        <p:nvPicPr>
          <p:cNvPr id="7" name="Picture 6" descr="C:\Users\bev\Desktop\text messages.jpg">
            <a:extLst>
              <a:ext uri="{FF2B5EF4-FFF2-40B4-BE49-F238E27FC236}">
                <a16:creationId xmlns:a16="http://schemas.microsoft.com/office/drawing/2014/main" xmlns="" id="{DA7EF8D7-30FD-4EA0-9F78-7C3E0CCB0B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9475" y="2895600"/>
            <a:ext cx="3946525" cy="259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B707BE1A-B2D6-4510-9E1B-3A03FFBD0B24}"/>
              </a:ext>
            </a:extLst>
          </p:cNvPr>
          <p:cNvSpPr txBox="1"/>
          <p:nvPr/>
        </p:nvSpPr>
        <p:spPr>
          <a:xfrm>
            <a:off x="4929809" y="438536"/>
            <a:ext cx="45322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Arial Narrow" panose="020B0606020202030204" pitchFamily="34" charset="0"/>
              </a:rPr>
              <a:t>Stop the Digital Misuse</a:t>
            </a:r>
          </a:p>
        </p:txBody>
      </p:sp>
    </p:spTree>
    <p:extLst>
      <p:ext uri="{BB962C8B-B14F-4D97-AF65-F5344CB8AC3E}">
        <p14:creationId xmlns:p14="http://schemas.microsoft.com/office/powerpoint/2010/main" val="1548956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912C84A2-445B-4B74-ACA5-D44ED9F1104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1600" y="1676400"/>
            <a:ext cx="6400800" cy="1164454"/>
          </a:xfrm>
        </p:spPr>
        <p:txBody>
          <a:bodyPr/>
          <a:lstStyle/>
          <a:p>
            <a:r>
              <a:rPr lang="en-US" altLang="en-US" sz="2800" dirty="0">
                <a:solidFill>
                  <a:schemeClr val="tx1"/>
                </a:solidFill>
              </a:rPr>
              <a:t>Block out the bad.  Use privacy tools or preferences to keep your distance. </a:t>
            </a:r>
          </a:p>
          <a:p>
            <a:endParaRPr lang="en-US" altLang="en-US" sz="2800" dirty="0">
              <a:solidFill>
                <a:schemeClr val="tx1"/>
              </a:solidFill>
            </a:endParaRPr>
          </a:p>
          <a:p>
            <a:endParaRPr lang="en-US" dirty="0"/>
          </a:p>
        </p:txBody>
      </p:sp>
      <p:pic>
        <p:nvPicPr>
          <p:cNvPr id="4" name="Picture 2" descr="C:\Users\bev\Desktop\bullying a kid.jpg">
            <a:extLst>
              <a:ext uri="{FF2B5EF4-FFF2-40B4-BE49-F238E27FC236}">
                <a16:creationId xmlns:a16="http://schemas.microsoft.com/office/drawing/2014/main" xmlns="" id="{94ECABF9-E282-4298-A4EE-9B9DB0CA6A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4986" y="2840854"/>
            <a:ext cx="2543175" cy="180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 descr="C:\Users\bev\Desktop\I will report you.jpg">
            <a:extLst>
              <a:ext uri="{FF2B5EF4-FFF2-40B4-BE49-F238E27FC236}">
                <a16:creationId xmlns:a16="http://schemas.microsoft.com/office/drawing/2014/main" xmlns="" id="{42146201-3BFC-4971-92AB-6C230DF974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9826" y="3048000"/>
            <a:ext cx="2873375" cy="2951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34938E78-178E-4FB9-B980-3C10A8FA3863}"/>
              </a:ext>
            </a:extLst>
          </p:cNvPr>
          <p:cNvSpPr/>
          <p:nvPr/>
        </p:nvSpPr>
        <p:spPr>
          <a:xfrm>
            <a:off x="540799" y="5360360"/>
            <a:ext cx="5820051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en-US" sz="2800" dirty="0"/>
              <a:t>Tell an adult or trusted friend.</a:t>
            </a:r>
          </a:p>
          <a:p>
            <a:endParaRPr lang="en-US" alt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4BB3BE4E-3913-431A-A5E5-91B73D191065}"/>
              </a:ext>
            </a:extLst>
          </p:cNvPr>
          <p:cNvSpPr txBox="1"/>
          <p:nvPr/>
        </p:nvSpPr>
        <p:spPr>
          <a:xfrm>
            <a:off x="4943060" y="489505"/>
            <a:ext cx="43467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Arial Narrow" panose="020B0606020202030204" pitchFamily="34" charset="0"/>
              </a:rPr>
              <a:t>Stop the Digital Misuse</a:t>
            </a:r>
          </a:p>
        </p:txBody>
      </p:sp>
    </p:spTree>
    <p:extLst>
      <p:ext uri="{BB962C8B-B14F-4D97-AF65-F5344CB8AC3E}">
        <p14:creationId xmlns:p14="http://schemas.microsoft.com/office/powerpoint/2010/main" val="1402782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912C84A2-445B-4B74-ACA5-D44ED9F1104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1600" y="1642368"/>
            <a:ext cx="6400800" cy="2210170"/>
          </a:xfrm>
        </p:spPr>
        <p:txBody>
          <a:bodyPr/>
          <a:lstStyle/>
          <a:p>
            <a:pPr algn="l">
              <a:defRPr/>
            </a:pPr>
            <a:r>
              <a:rPr lang="en-US" alt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“Log off” and “log out” of someone’s  life if you don’t like what is happening to you.</a:t>
            </a:r>
          </a:p>
          <a:p>
            <a:pPr algn="l">
              <a:defRPr/>
            </a:pPr>
            <a:endParaRPr lang="en-US" altLang="en-US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defRPr/>
            </a:pPr>
            <a:r>
              <a:rPr lang="en-US" alt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Think independently.  You’re allowed.</a:t>
            </a:r>
          </a:p>
          <a:p>
            <a:pPr>
              <a:buFont typeface="Wingdings" panose="05000000000000000000" pitchFamily="2" charset="2"/>
              <a:buChar char="q"/>
              <a:defRPr/>
            </a:pPr>
            <a:endParaRPr lang="en-US" altLang="en-US" sz="2800" dirty="0">
              <a:solidFill>
                <a:schemeClr val="tx1"/>
              </a:solidFill>
            </a:endParaRPr>
          </a:p>
          <a:p>
            <a:pPr>
              <a:buFont typeface="Wingdings" panose="05000000000000000000" pitchFamily="2" charset="2"/>
              <a:buChar char="q"/>
              <a:defRPr/>
            </a:pPr>
            <a:endParaRPr lang="en-US" altLang="en-US" dirty="0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xmlns="" id="{104A66AA-EE6D-4117-9012-055B7E4C68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9380" y="3667539"/>
            <a:ext cx="4714875" cy="2809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A69F2957-95B0-470B-8F34-2E4A5380DC9A}"/>
              </a:ext>
            </a:extLst>
          </p:cNvPr>
          <p:cNvSpPr txBox="1"/>
          <p:nvPr/>
        </p:nvSpPr>
        <p:spPr>
          <a:xfrm>
            <a:off x="4916557" y="532137"/>
            <a:ext cx="44659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Arial Narrow" panose="020B0606020202030204" pitchFamily="34" charset="0"/>
              </a:rPr>
              <a:t>Stop the Digital Misuse</a:t>
            </a:r>
          </a:p>
        </p:txBody>
      </p:sp>
    </p:spTree>
    <p:extLst>
      <p:ext uri="{BB962C8B-B14F-4D97-AF65-F5344CB8AC3E}">
        <p14:creationId xmlns:p14="http://schemas.microsoft.com/office/powerpoint/2010/main" val="1177659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912C84A2-445B-4B74-ACA5-D44ED9F1104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69843" y="1709529"/>
            <a:ext cx="8335617" cy="1987827"/>
          </a:xfrm>
        </p:spPr>
        <p:txBody>
          <a:bodyPr>
            <a:noAutofit/>
          </a:bodyPr>
          <a:lstStyle/>
          <a:p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Practice zero tolerance.</a:t>
            </a:r>
          </a:p>
          <a:p>
            <a:endParaRPr lang="en-US" altLang="en-US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Don’t put up with anything that makes you feel uncomfortable.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5" descr="C:\Users\bev\Desktop\always a way out.jpg">
            <a:extLst>
              <a:ext uri="{FF2B5EF4-FFF2-40B4-BE49-F238E27FC236}">
                <a16:creationId xmlns:a16="http://schemas.microsoft.com/office/drawing/2014/main" xmlns="" id="{098128C2-3523-4E4C-ADB6-EBC548419E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2003" y="3993783"/>
            <a:ext cx="3471295" cy="23093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1D9DD1A2-7E70-4BB3-ABD1-11EDE05B419E}"/>
              </a:ext>
            </a:extLst>
          </p:cNvPr>
          <p:cNvSpPr txBox="1"/>
          <p:nvPr/>
        </p:nvSpPr>
        <p:spPr>
          <a:xfrm>
            <a:off x="4903303" y="387350"/>
            <a:ext cx="46890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Arial Narrow" panose="020B0606020202030204" pitchFamily="34" charset="0"/>
              </a:rPr>
              <a:t>Stop the Digital Misuse</a:t>
            </a:r>
          </a:p>
        </p:txBody>
      </p:sp>
    </p:spTree>
    <p:extLst>
      <p:ext uri="{BB962C8B-B14F-4D97-AF65-F5344CB8AC3E}">
        <p14:creationId xmlns:p14="http://schemas.microsoft.com/office/powerpoint/2010/main" val="3750273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pt8380.tmp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D3109B494078548A48759A50C1613A2" ma:contentTypeVersion="13" ma:contentTypeDescription="Create a new document." ma:contentTypeScope="" ma:versionID="2d75a9df917ad9a4a7723fa1ef1cd5a4">
  <xsd:schema xmlns:xsd="http://www.w3.org/2001/XMLSchema" xmlns:xs="http://www.w3.org/2001/XMLSchema" xmlns:p="http://schemas.microsoft.com/office/2006/metadata/properties" xmlns:ns3="6af4ec05-1ed8-42e6-93bc-48eb8485468f" xmlns:ns4="55c658d7-b53f-4479-a822-76550e518923" targetNamespace="http://schemas.microsoft.com/office/2006/metadata/properties" ma:root="true" ma:fieldsID="912f42c24e382335e3f7b816f8fedb9e" ns3:_="" ns4:_="">
    <xsd:import namespace="6af4ec05-1ed8-42e6-93bc-48eb8485468f"/>
    <xsd:import namespace="55c658d7-b53f-4479-a822-76550e518923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  <xsd:element ref="ns3:MediaServiceOCR" minOccurs="0"/>
                <xsd:element ref="ns3:MediaServiceDateTaken" minOccurs="0"/>
                <xsd:element ref="ns3:MediaServiceLocation" minOccurs="0"/>
                <xsd:element ref="ns4:SharedWithUsers" minOccurs="0"/>
                <xsd:element ref="ns4:SharedWithDetails" minOccurs="0"/>
                <xsd:element ref="ns4:SharingHintHash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af4ec05-1ed8-42e6-93bc-48eb8485468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5c658d7-b53f-4479-a822-76550e518923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20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39FBACD9-A466-4AAE-8705-4236165DC92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af4ec05-1ed8-42e6-93bc-48eb8485468f"/>
    <ds:schemaRef ds:uri="55c658d7-b53f-4479-a822-76550e51892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4C9A9D74-0DD5-42A6-A721-DB2C983A57B1}">
  <ds:schemaRefs>
    <ds:schemaRef ds:uri="http://www.w3.org/XML/1998/namespace"/>
    <ds:schemaRef ds:uri="http://purl.org/dc/terms/"/>
    <ds:schemaRef ds:uri="http://schemas.microsoft.com/office/infopath/2007/PartnerControls"/>
    <ds:schemaRef ds:uri="http://schemas.openxmlformats.org/package/2006/metadata/core-properties"/>
    <ds:schemaRef ds:uri="55c658d7-b53f-4479-a822-76550e518923"/>
    <ds:schemaRef ds:uri="http://schemas.microsoft.com/office/2006/documentManagement/types"/>
    <ds:schemaRef ds:uri="http://purl.org/dc/elements/1.1/"/>
    <ds:schemaRef ds:uri="6af4ec05-1ed8-42e6-93bc-48eb8485468f"/>
    <ds:schemaRef ds:uri="http://schemas.microsoft.com/office/2006/metadata/properties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AE0BC7AB-5200-4D9B-A822-3DA2E57114A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ppt8380.tmp</Template>
  <TotalTime>324</TotalTime>
  <Words>719</Words>
  <Application>Microsoft Office PowerPoint</Application>
  <PresentationFormat>On-screen Show (4:3)</PresentationFormat>
  <Paragraphs>142</Paragraphs>
  <Slides>32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3" baseType="lpstr">
      <vt:lpstr>ppt8380.tmp</vt:lpstr>
      <vt:lpstr> 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Tell the person to stop those messages sent to you, especially if they are mean and/or obscene. </vt:lpstr>
      <vt:lpstr>Don’t contribute to peer group “drama’ especially online. </vt:lpstr>
      <vt:lpstr>PowerPoint Presentation</vt:lpstr>
      <vt:lpstr>Don’t post online information that can be used to track you down or can be used against you. </vt:lpstr>
      <vt:lpstr>Don’t open messages or attachments from strangers. </vt:lpstr>
      <vt:lpstr>Don’t post anything you don’t want your parents to see now or your future children to see later.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Colleen</dc:creator>
  <cp:lastModifiedBy>bev</cp:lastModifiedBy>
  <cp:revision>3</cp:revision>
  <dcterms:created xsi:type="dcterms:W3CDTF">2019-10-24T14:26:20Z</dcterms:created>
  <dcterms:modified xsi:type="dcterms:W3CDTF">2020-11-03T14:42:18Z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0x010100ED3109B494078548A48759A50C1613A2</vt:lpwstr>
  </property>
</Properties>
</file>